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9" userDrawn="1">
          <p15:clr>
            <a:srgbClr val="A4A3A4"/>
          </p15:clr>
        </p15:guide>
        <p15:guide id="2" pos="28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79"/>
        <p:guide pos="289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0"/>
          <p:cNvSpPr>
            <a:spLocks noChangeArrowheads="1"/>
          </p:cNvSpPr>
          <p:nvPr/>
        </p:nvSpPr>
        <p:spPr bwMode="auto">
          <a:xfrm>
            <a:off x="228600" y="228600"/>
            <a:ext cx="8686800" cy="6324600"/>
          </a:xfrm>
          <a:prstGeom prst="rect">
            <a:avLst/>
          </a:prstGeom>
          <a:noFill/>
          <a:ln w="28575">
            <a:solidFill>
              <a:schemeClr val="folHlink"/>
            </a:solidFill>
            <a:miter lim="800000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Line 29"/>
          <p:cNvSpPr>
            <a:spLocks noChangeShapeType="1"/>
          </p:cNvSpPr>
          <p:nvPr/>
        </p:nvSpPr>
        <p:spPr bwMode="auto">
          <a:xfrm>
            <a:off x="3708400" y="2924175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pPr algn="ctr">
              <a:defRPr/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6" name="图片 11" descr="networking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756025"/>
            <a:ext cx="3563937" cy="267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67150" y="2205038"/>
            <a:ext cx="4876800" cy="609600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49875" y="2995613"/>
            <a:ext cx="3359150" cy="3810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1600" b="0">
                <a:solidFill>
                  <a:srgbClr val="000000"/>
                </a:solidFill>
              </a:defRPr>
            </a:lvl1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52400" y="6553200"/>
            <a:ext cx="2776538" cy="304800"/>
          </a:xfrm>
        </p:spPr>
        <p:txBody>
          <a:bodyPr/>
          <a:lstStyle>
            <a:lvl1pPr algn="l">
              <a:defRPr b="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CN"/>
              <a:t>2010</a:t>
            </a:r>
            <a:r>
              <a:rPr lang="zh-CN" altLang="en-US"/>
              <a:t>年春季</a:t>
            </a: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 bwMode="gray">
          <a:xfrm>
            <a:off x="3203575" y="6557963"/>
            <a:ext cx="3048000" cy="2286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defRPr sz="1000" b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r>
              <a:rPr lang="zh-CN" altLang="en-US"/>
              <a:t>宽带网的性能分析与优化设计</a:t>
            </a:r>
            <a:endParaRPr lang="zh-CN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77000" y="6553200"/>
            <a:ext cx="2438400" cy="228600"/>
          </a:xfrm>
        </p:spPr>
        <p:txBody>
          <a:bodyPr/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CE5A4A1-1246-4477-A2F8-93801F6CB742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9" descr="networking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25" y="0"/>
            <a:ext cx="1214438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/>
              <a:t>2024</a:t>
            </a:r>
            <a:r>
              <a:rPr lang="zh-CN" altLang="en-US" dirty="0"/>
              <a:t>年秋季 </a:t>
            </a:r>
            <a:endParaRPr lang="en-US" altLang="zh-CN" dirty="0"/>
          </a:p>
          <a:p>
            <a:pPr>
              <a:defRPr/>
            </a:pPr>
            <a:r>
              <a:rPr lang="zh-CN" altLang="en-US" dirty="0"/>
              <a:t>无线网络</a:t>
            </a:r>
            <a:endParaRPr lang="zh-CN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25EF7-7054-45BD-830C-64CFE522AD17}" type="slidenum">
              <a:rPr lang="zh-CN" altLang="en-US" smtClean="0"/>
            </a:fld>
            <a:r>
              <a:rPr lang="en-US" altLang="zh-CN" dirty="0"/>
              <a:t> / 48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zh-CN" dirty="0"/>
              <a:t>2024</a:t>
            </a:r>
            <a:r>
              <a:rPr lang="zh-CN" altLang="en-US" dirty="0"/>
              <a:t>年秋季 </a:t>
            </a:r>
            <a:endParaRPr lang="en-US" altLang="zh-CN" dirty="0"/>
          </a:p>
          <a:p>
            <a:pPr>
              <a:defRPr/>
            </a:pPr>
            <a:r>
              <a:rPr lang="zh-CN" altLang="en-US" dirty="0"/>
              <a:t>无线网络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3628ED-E231-4943-9B12-A808360865F5}" type="slidenum">
              <a:rPr lang="zh-CN" altLang="en-US"/>
            </a:fld>
            <a:r>
              <a:rPr lang="en-US" altLang="zh-CN" dirty="0"/>
              <a:t> / 50</a:t>
            </a:r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228600" y="457200"/>
            <a:ext cx="8686800" cy="6153150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white">
          <a:xfrm>
            <a:off x="7812088" y="6308725"/>
            <a:ext cx="922337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white">
          <a:xfrm>
            <a:off x="609600" y="133350"/>
            <a:ext cx="5562600" cy="10858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68313" y="1196975"/>
            <a:ext cx="8229600" cy="5010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6588125" y="6453188"/>
            <a:ext cx="2133600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000">
                <a:solidFill>
                  <a:srgbClr val="5F5F5F"/>
                </a:solidFill>
                <a:latin typeface="+mn-lt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r>
              <a:rPr lang="en-US" altLang="zh-CN" dirty="0"/>
              <a:t>2024</a:t>
            </a:r>
            <a:r>
              <a:rPr lang="zh-CN" altLang="en-US" dirty="0"/>
              <a:t>年秋季 </a:t>
            </a:r>
            <a:endParaRPr lang="en-US" altLang="zh-CN" dirty="0"/>
          </a:p>
          <a:p>
            <a:pPr>
              <a:defRPr/>
            </a:pPr>
            <a:r>
              <a:rPr lang="zh-CN" altLang="en-US" dirty="0"/>
              <a:t>无线网络</a:t>
            </a:r>
            <a:endParaRPr lang="zh-CN" alt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28600" y="6613525"/>
            <a:ext cx="2133600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900" b="0">
                <a:solidFill>
                  <a:srgbClr val="000000"/>
                </a:solidFill>
                <a:latin typeface="+mn-lt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1CC69A5B-F904-4F29-8F3B-46D3CA7E41A9}" type="slidenum">
              <a:rPr lang="zh-CN" altLang="en-US" smtClean="0"/>
            </a:fld>
            <a:r>
              <a:rPr lang="en-US" altLang="zh-CN" dirty="0"/>
              <a:t> / 48</a:t>
            </a:r>
            <a:endParaRPr lang="en-US" altLang="zh-CN" dirty="0"/>
          </a:p>
        </p:txBody>
      </p:sp>
      <p:sp>
        <p:nvSpPr>
          <p:cNvPr id="34824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685800" y="228600"/>
            <a:ext cx="4876800" cy="563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pic>
        <p:nvPicPr>
          <p:cNvPr id="34825" name="图片 8" descr="networking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25" y="0"/>
            <a:ext cx="1254125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400" b="1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panose="020B0604020202020204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panose="020B0604020202020204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panose="020B0604020202020204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hyperlink" Target="https://pytorch-geometric.readthedocs.io/en/latest/get_started/colabs.html&#13;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课后作业</a:t>
            </a:r>
            <a:endParaRPr kumimoji="1" lang="zh-CN" altLang="en-US" dirty="0"/>
          </a:p>
        </p:txBody>
      </p:sp>
      <p:grpSp>
        <p:nvGrpSpPr>
          <p:cNvPr id="17" name="Group 18"/>
          <p:cNvGrpSpPr/>
          <p:nvPr/>
        </p:nvGrpSpPr>
        <p:grpSpPr bwMode="auto">
          <a:xfrm>
            <a:off x="467538" y="4496337"/>
            <a:ext cx="8389961" cy="706440"/>
            <a:chOff x="3153" y="3453"/>
            <a:chExt cx="5285" cy="445"/>
          </a:xfrm>
        </p:grpSpPr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3206" y="3453"/>
              <a:ext cx="5232" cy="445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zh-CN" sz="2000" dirty="0">
                  <a:solidFill>
                    <a:srgbClr val="1C1C1C"/>
                  </a:solidFill>
                  <a:ea typeface="宋体" panose="02010600030101010101" pitchFamily="2" charset="-122"/>
                </a:rPr>
                <a:t>提交方式：</a:t>
              </a:r>
              <a:r>
                <a:rPr lang="zh-CN" sz="2000" dirty="0">
                  <a:solidFill>
                    <a:schemeClr val="tx1">
                      <a:lumMod val="50000"/>
                    </a:schemeClr>
                  </a:solidFill>
                  <a:latin typeface="+mj-lt"/>
                  <a:ea typeface="宋体" panose="02010600030101010101" pitchFamily="2" charset="-122"/>
                  <a:cs typeface="+mj-lt"/>
                  <a:sym typeface="+mn-ea"/>
                </a:rPr>
                <a:t>提交完整代码的</a:t>
              </a:r>
              <a:r>
                <a:rPr lang="en-US" altLang="zh-CN" sz="2000" b="1" dirty="0">
                  <a:solidFill>
                    <a:srgbClr val="FF0000"/>
                  </a:solidFill>
                  <a:latin typeface="+mj-lt"/>
                  <a:ea typeface="宋体" panose="02010600030101010101" pitchFamily="2" charset="-122"/>
                  <a:cs typeface="+mj-lt"/>
                  <a:sym typeface="+mn-ea"/>
                </a:rPr>
                <a:t>.py</a:t>
              </a:r>
              <a:r>
                <a:rPr lang="zh-CN" altLang="en-US" sz="2000" dirty="0">
                  <a:solidFill>
                    <a:schemeClr val="tx1">
                      <a:lumMod val="50000"/>
                    </a:schemeClr>
                  </a:solidFill>
                  <a:latin typeface="+mj-lt"/>
                  <a:ea typeface="宋体" panose="02010600030101010101" pitchFamily="2" charset="-122"/>
                  <a:cs typeface="+mj-lt"/>
                  <a:sym typeface="+mn-ea"/>
                </a:rPr>
                <a:t>文件</a:t>
              </a:r>
              <a:r>
                <a:rPr lang="zh-CN" altLang="en-US" sz="2000" b="1" dirty="0">
                  <a:solidFill>
                    <a:schemeClr val="tx1">
                      <a:lumMod val="50000"/>
                    </a:schemeClr>
                  </a:solidFill>
                  <a:latin typeface="+mj-lt"/>
                  <a:ea typeface="宋体" panose="02010600030101010101" pitchFamily="2" charset="-122"/>
                  <a:cs typeface="+mj-lt"/>
                  <a:sym typeface="+mn-ea"/>
                </a:rPr>
                <a:t>，</a:t>
              </a:r>
              <a:r>
                <a:rPr lang="zh-CN" altLang="en-US" sz="2000" dirty="0">
                  <a:solidFill>
                    <a:srgbClr val="1C1C1C"/>
                  </a:solidFill>
                  <a:ea typeface="宋体" panose="02010600030101010101" pitchFamily="2" charset="-122"/>
                </a:rPr>
                <a:t>邮件命名为</a:t>
              </a:r>
              <a:r>
                <a:rPr lang="en-US" altLang="zh-CN" sz="2000" dirty="0">
                  <a:solidFill>
                    <a:srgbClr val="1C1C1C"/>
                  </a:solidFill>
                  <a:ea typeface="宋体" panose="02010600030101010101" pitchFamily="2" charset="-122"/>
                </a:rPr>
                <a:t>“</a:t>
              </a:r>
              <a:r>
                <a:rPr lang="zh-CN" altLang="en-US" sz="2000" b="1" dirty="0">
                  <a:solidFill>
                    <a:srgbClr val="FF0000"/>
                  </a:solidFill>
                  <a:ea typeface="宋体" panose="02010600030101010101" pitchFamily="2" charset="-122"/>
                </a:rPr>
                <a:t>学号</a:t>
              </a:r>
              <a:r>
                <a:rPr lang="en-US" altLang="zh-CN" sz="2000" b="1" dirty="0">
                  <a:solidFill>
                    <a:srgbClr val="FF0000"/>
                  </a:solidFill>
                  <a:ea typeface="宋体" panose="02010600030101010101" pitchFamily="2" charset="-122"/>
                </a:rPr>
                <a:t>+</a:t>
              </a:r>
              <a:r>
                <a:rPr lang="zh-CN" altLang="en-US" sz="2000" b="1" dirty="0">
                  <a:solidFill>
                    <a:srgbClr val="FF0000"/>
                  </a:solidFill>
                  <a:ea typeface="宋体" panose="02010600030101010101" pitchFamily="2" charset="-122"/>
                </a:rPr>
                <a:t>姓名</a:t>
              </a:r>
              <a:r>
                <a:rPr lang="en-US" altLang="zh-CN" sz="2000" b="1" dirty="0">
                  <a:solidFill>
                    <a:srgbClr val="FF0000"/>
                  </a:solidFill>
                  <a:ea typeface="宋体" panose="02010600030101010101" pitchFamily="2" charset="-122"/>
                </a:rPr>
                <a:t>+</a:t>
              </a:r>
              <a:r>
                <a:rPr lang="zh-CN" altLang="en-US" sz="2000" b="1" dirty="0">
                  <a:solidFill>
                    <a:srgbClr val="FF0000"/>
                  </a:solidFill>
                  <a:ea typeface="宋体" panose="02010600030101010101" pitchFamily="2" charset="-122"/>
                </a:rPr>
                <a:t>网络技术前沿作业二</a:t>
              </a:r>
              <a:r>
                <a:rPr lang="en-US" altLang="zh-CN" sz="2000" dirty="0">
                  <a:solidFill>
                    <a:srgbClr val="1C1C1C"/>
                  </a:solidFill>
                  <a:ea typeface="宋体" panose="02010600030101010101" pitchFamily="2" charset="-122"/>
                </a:rPr>
                <a:t>”</a:t>
              </a:r>
              <a:r>
                <a:rPr lang="zh-CN" altLang="en-US" sz="2000" dirty="0">
                  <a:solidFill>
                    <a:srgbClr val="1C1C1C"/>
                  </a:solidFill>
                  <a:ea typeface="宋体" panose="02010600030101010101" pitchFamily="2" charset="-122"/>
                </a:rPr>
                <a:t>，发送到邮箱</a:t>
              </a:r>
              <a:r>
                <a:rPr lang="en-US" altLang="zh-CN" sz="2000" b="1" dirty="0">
                  <a:solidFill>
                    <a:srgbClr val="FF0000"/>
                  </a:solidFill>
                  <a:ea typeface="宋体" panose="02010600030101010101" pitchFamily="2" charset="-122"/>
                </a:rPr>
                <a:t>821190672@qq.com</a:t>
              </a:r>
              <a:endParaRPr lang="en-US" altLang="zh-CN" sz="20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  <p:grpSp>
          <p:nvGrpSpPr>
            <p:cNvPr id="19" name="Group 20"/>
            <p:cNvGrpSpPr/>
            <p:nvPr/>
          </p:nvGrpSpPr>
          <p:grpSpPr bwMode="auto">
            <a:xfrm>
              <a:off x="3153" y="3541"/>
              <a:ext cx="81" cy="81"/>
              <a:chOff x="2995" y="1525"/>
              <a:chExt cx="112" cy="112"/>
            </a:xfrm>
          </p:grpSpPr>
          <p:sp>
            <p:nvSpPr>
              <p:cNvPr id="20" name="AutoShape 21"/>
              <p:cNvSpPr>
                <a:spLocks noChangeArrowheads="1"/>
              </p:cNvSpPr>
              <p:nvPr/>
            </p:nvSpPr>
            <p:spPr bwMode="gray">
              <a:xfrm>
                <a:off x="2995" y="1525"/>
                <a:ext cx="112" cy="112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tx2"/>
                </a:solidFill>
                <a:round/>
              </a:ln>
            </p:spPr>
            <p:txBody>
              <a:bodyPr wrap="none" anchor="ctr"/>
              <a:lstStyle/>
              <a:p>
                <a:pPr algn="ctr"/>
                <a:endParaRPr lang="zh-CN" altLang="en-US" sz="2000"/>
              </a:p>
            </p:txBody>
          </p:sp>
          <p:sp>
            <p:nvSpPr>
              <p:cNvPr id="21" name="AutoShape 22"/>
              <p:cNvSpPr>
                <a:spLocks noChangeArrowheads="1"/>
              </p:cNvSpPr>
              <p:nvPr/>
            </p:nvSpPr>
            <p:spPr bwMode="gray">
              <a:xfrm>
                <a:off x="3029" y="1540"/>
                <a:ext cx="60" cy="81"/>
              </a:xfrm>
              <a:prstGeom prst="homePlate">
                <a:avLst>
                  <a:gd name="adj" fmla="val 100000"/>
                </a:avLst>
              </a:prstGeom>
              <a:solidFill>
                <a:schemeClr val="tx2"/>
              </a:solidFill>
              <a:ln w="9525">
                <a:solidFill>
                  <a:schemeClr val="tx2"/>
                </a:solidFill>
                <a:miter lim="800000"/>
              </a:ln>
            </p:spPr>
            <p:txBody>
              <a:bodyPr wrap="none" anchor="ctr"/>
              <a:lstStyle/>
              <a:p>
                <a:pPr algn="ctr"/>
                <a:endParaRPr lang="zh-CN" altLang="en-US" sz="2000"/>
              </a:p>
            </p:txBody>
          </p:sp>
        </p:grpSp>
      </p:grp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6588125" y="6389688"/>
            <a:ext cx="2133600" cy="244475"/>
          </a:xfrm>
        </p:spPr>
        <p:txBody>
          <a:bodyPr/>
          <a:p>
            <a:pPr>
              <a:defRPr/>
            </a:pPr>
            <a:r>
              <a:rPr lang="en-US" altLang="zh-CN" b="1" dirty="0"/>
              <a:t>2026</a:t>
            </a:r>
            <a:r>
              <a:rPr lang="zh-CN" altLang="en-US" b="1" dirty="0"/>
              <a:t>年春季 </a:t>
            </a:r>
            <a:endParaRPr lang="en-US" altLang="zh-CN" b="1" dirty="0"/>
          </a:p>
          <a:p>
            <a:pPr>
              <a:defRPr/>
            </a:pPr>
            <a:r>
              <a:rPr lang="zh-CN" altLang="en-US" b="1" dirty="0"/>
              <a:t>网络技术前沿</a:t>
            </a:r>
            <a:endParaRPr lang="zh-CN" altLang="en-US" b="1" dirty="0"/>
          </a:p>
        </p:txBody>
      </p:sp>
      <p:grpSp>
        <p:nvGrpSpPr>
          <p:cNvPr id="7" name="Group 18"/>
          <p:cNvGrpSpPr/>
          <p:nvPr/>
        </p:nvGrpSpPr>
        <p:grpSpPr bwMode="auto">
          <a:xfrm>
            <a:off x="467538" y="1872774"/>
            <a:ext cx="8124842" cy="830266"/>
            <a:chOff x="3153" y="3453"/>
            <a:chExt cx="5118" cy="523"/>
          </a:xfrm>
        </p:grpSpPr>
        <p:sp>
          <p:nvSpPr>
            <p:cNvPr id="8" name="Rectangle 19"/>
            <p:cNvSpPr>
              <a:spLocks noChangeArrowheads="1"/>
            </p:cNvSpPr>
            <p:nvPr/>
          </p:nvSpPr>
          <p:spPr bwMode="auto">
            <a:xfrm>
              <a:off x="3206" y="3453"/>
              <a:ext cx="5065" cy="523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none">
              <a:spAutoFit/>
            </a:bodyPr>
            <a:p>
              <a:pPr algn="l"/>
              <a:r>
                <a:rPr lang="zh-CN" altLang="en-US" sz="2000" b="1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</a:rPr>
                <a:t>参考链接：</a:t>
              </a:r>
              <a:br>
                <a:rPr lang="zh-CN" altLang="en-US" sz="2000" b="1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</a:rPr>
              </a:br>
              <a:r>
                <a:rPr lang="en-US" altLang="zh-CN" sz="1400" b="1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  <a:hlinkClick r:id="rId1" action="ppaction://hlinkfile"/>
                </a:rPr>
                <a:t>https://pytorch-geometric.readthedocs.io/en/latest/get_started/colabs.html</a:t>
              </a:r>
              <a:endParaRPr lang="en-US" altLang="zh-CN" sz="1400" b="1" dirty="0">
                <a:solidFill>
                  <a:srgbClr val="000000"/>
                </a:solidFill>
                <a:latin typeface="+mj-lt"/>
                <a:ea typeface="宋体" panose="02010600030101010101" pitchFamily="2" charset="-122"/>
                <a:cs typeface="+mj-lt"/>
                <a:hlinkClick r:id="rId1" action="ppaction://hlinkfile"/>
              </a:endParaRPr>
            </a:p>
            <a:p>
              <a:pPr algn="l"/>
              <a:endParaRPr lang="en-US" altLang="zh-CN" sz="1400" b="1" dirty="0">
                <a:solidFill>
                  <a:srgbClr val="000000"/>
                </a:solidFill>
                <a:latin typeface="+mj-lt"/>
                <a:ea typeface="宋体" panose="02010600030101010101" pitchFamily="2" charset="-122"/>
                <a:cs typeface="+mj-lt"/>
              </a:endParaRPr>
            </a:p>
          </p:txBody>
        </p:sp>
        <p:grpSp>
          <p:nvGrpSpPr>
            <p:cNvPr id="9" name="Group 20"/>
            <p:cNvGrpSpPr/>
            <p:nvPr/>
          </p:nvGrpSpPr>
          <p:grpSpPr bwMode="auto">
            <a:xfrm>
              <a:off x="3153" y="3541"/>
              <a:ext cx="81" cy="81"/>
              <a:chOff x="2995" y="1525"/>
              <a:chExt cx="112" cy="112"/>
            </a:xfrm>
          </p:grpSpPr>
          <p:sp>
            <p:nvSpPr>
              <p:cNvPr id="10" name="AutoShape 21"/>
              <p:cNvSpPr>
                <a:spLocks noChangeArrowheads="1"/>
              </p:cNvSpPr>
              <p:nvPr/>
            </p:nvSpPr>
            <p:spPr bwMode="gray">
              <a:xfrm>
                <a:off x="2995" y="1525"/>
                <a:ext cx="112" cy="112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tx2"/>
                </a:solidFill>
                <a:round/>
              </a:ln>
            </p:spPr>
            <p:txBody>
              <a:bodyPr wrap="none" anchor="ctr"/>
              <a:p>
                <a:pPr algn="ctr"/>
                <a:endParaRPr lang="zh-CN" altLang="en-US" sz="2000"/>
              </a:p>
            </p:txBody>
          </p:sp>
          <p:sp>
            <p:nvSpPr>
              <p:cNvPr id="11" name="AutoShape 22"/>
              <p:cNvSpPr>
                <a:spLocks noChangeArrowheads="1"/>
              </p:cNvSpPr>
              <p:nvPr/>
            </p:nvSpPr>
            <p:spPr bwMode="gray">
              <a:xfrm>
                <a:off x="3029" y="1540"/>
                <a:ext cx="60" cy="81"/>
              </a:xfrm>
              <a:prstGeom prst="homePlate">
                <a:avLst>
                  <a:gd name="adj" fmla="val 100000"/>
                </a:avLst>
              </a:prstGeom>
              <a:solidFill>
                <a:schemeClr val="tx2"/>
              </a:solidFill>
              <a:ln w="9525">
                <a:solidFill>
                  <a:schemeClr val="tx2"/>
                </a:solidFill>
                <a:miter lim="800000"/>
              </a:ln>
            </p:spPr>
            <p:txBody>
              <a:bodyPr wrap="none" anchor="ctr"/>
              <a:p>
                <a:pPr algn="ctr"/>
                <a:endParaRPr lang="zh-CN" altLang="en-US" sz="2000"/>
              </a:p>
            </p:txBody>
          </p:sp>
        </p:grpSp>
      </p:grpSp>
      <p:grpSp>
        <p:nvGrpSpPr>
          <p:cNvPr id="36" name="组合 16"/>
          <p:cNvGrpSpPr/>
          <p:nvPr/>
        </p:nvGrpSpPr>
        <p:grpSpPr bwMode="auto">
          <a:xfrm>
            <a:off x="336099" y="1091267"/>
            <a:ext cx="8521246" cy="504007"/>
            <a:chOff x="5071319" y="1712395"/>
            <a:chExt cx="8519806" cy="504916"/>
          </a:xfrm>
        </p:grpSpPr>
        <p:pic>
          <p:nvPicPr>
            <p:cNvPr id="37" name="Picture 28" descr="02_icon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71319" y="1784533"/>
              <a:ext cx="349827" cy="432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8" name="Text Box 33"/>
            <p:cNvSpPr txBox="1">
              <a:spLocks noChangeArrowheads="1"/>
            </p:cNvSpPr>
            <p:nvPr/>
          </p:nvSpPr>
          <p:spPr bwMode="black">
            <a:xfrm>
              <a:off x="5381962" y="1712395"/>
              <a:ext cx="8209163" cy="46120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p>
              <a:pPr algn="l">
                <a:spcBef>
                  <a:spcPct val="50000"/>
                </a:spcBef>
              </a:pPr>
              <a:r>
                <a:rPr lang="en-US" altLang="zh-CN" sz="2400" b="1" dirty="0">
                  <a:solidFill>
                    <a:srgbClr val="000000"/>
                  </a:solidFill>
                  <a:latin typeface="+mj-lt"/>
                  <a:cs typeface="+mj-lt"/>
                  <a:sym typeface="+mn-ea"/>
                </a:rPr>
                <a:t>TODO: </a:t>
              </a:r>
              <a:r>
                <a:rPr lang="zh-CN" altLang="en-US" sz="2400" b="1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  <a:sym typeface="+mn-ea"/>
                </a:rPr>
                <a:t>利用</a:t>
              </a:r>
              <a:r>
                <a:rPr lang="en-US" altLang="zh-CN" sz="2400" b="1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  <a:sym typeface="+mn-ea"/>
                </a:rPr>
                <a:t>pyg</a:t>
              </a:r>
              <a:r>
                <a:rPr lang="zh-CN" altLang="en-US" sz="2400" b="1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  <a:sym typeface="+mn-ea"/>
                </a:rPr>
                <a:t>库实现图分类</a:t>
              </a:r>
              <a:r>
                <a:rPr lang="en-US" altLang="zh-CN" sz="2400" b="1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  <a:sym typeface="+mn-ea"/>
                </a:rPr>
                <a:t>(Graph Classification)</a:t>
              </a:r>
              <a:endParaRPr lang="zh-CN" altLang="en-US" sz="2400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</p:grpSp>
      <p:grpSp>
        <p:nvGrpSpPr>
          <p:cNvPr id="39" name="Group 18"/>
          <p:cNvGrpSpPr/>
          <p:nvPr/>
        </p:nvGrpSpPr>
        <p:grpSpPr bwMode="auto">
          <a:xfrm>
            <a:off x="467538" y="2982754"/>
            <a:ext cx="8337567" cy="1014417"/>
            <a:chOff x="3153" y="3453"/>
            <a:chExt cx="5252" cy="639"/>
          </a:xfrm>
        </p:grpSpPr>
        <p:sp>
          <p:nvSpPr>
            <p:cNvPr id="40" name="Rectangle 19"/>
            <p:cNvSpPr>
              <a:spLocks noChangeArrowheads="1"/>
            </p:cNvSpPr>
            <p:nvPr/>
          </p:nvSpPr>
          <p:spPr bwMode="auto">
            <a:xfrm>
              <a:off x="3206" y="3453"/>
              <a:ext cx="5199" cy="639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p>
              <a:pPr algn="l"/>
              <a:r>
                <a:rPr lang="zh-CN" sz="2000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</a:rPr>
                <a:t>要求：利用</a:t>
              </a:r>
              <a:r>
                <a:rPr lang="en-US" altLang="zh-CN" sz="2000" b="1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</a:rPr>
                <a:t>pyg</a:t>
              </a:r>
              <a:r>
                <a:rPr lang="zh-CN" altLang="en-US" sz="2000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</a:rPr>
                <a:t>库搭建</a:t>
              </a:r>
              <a:r>
                <a:rPr lang="en-US" altLang="zh-CN" sz="2000" b="1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</a:rPr>
                <a:t>GNN</a:t>
              </a:r>
              <a:r>
                <a:rPr lang="zh-CN" altLang="en-US" sz="2000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</a:rPr>
                <a:t>模型，基于其内置的</a:t>
              </a:r>
              <a:r>
                <a:rPr lang="en-US" altLang="zh-CN" sz="2000" b="1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</a:rPr>
                <a:t>TUDatasets</a:t>
              </a:r>
              <a:r>
                <a:rPr lang="zh-CN" altLang="en-US" sz="2000" dirty="0">
                  <a:solidFill>
                    <a:srgbClr val="000000"/>
                  </a:solidFill>
                  <a:latin typeface="+mj-lt"/>
                  <a:ea typeface="宋体" panose="02010600030101010101" pitchFamily="2" charset="-122"/>
                  <a:cs typeface="+mj-lt"/>
                </a:rPr>
                <a:t>数据集实现图分类任务，具体模型不限，</a:t>
              </a:r>
              <a:r>
                <a:rPr lang="zh-CN" altLang="en-US" sz="2000" b="1" dirty="0">
                  <a:solidFill>
                    <a:srgbClr val="FF0000"/>
                  </a:solidFill>
                  <a:latin typeface="+mj-lt"/>
                  <a:ea typeface="宋体" panose="02010600030101010101" pitchFamily="2" charset="-122"/>
                  <a:cs typeface="+mj-lt"/>
                </a:rPr>
                <a:t>需要</a:t>
              </a:r>
              <a:r>
                <a:rPr lang="zh-CN" sz="2000" b="1" dirty="0">
                  <a:solidFill>
                    <a:srgbClr val="FF0000"/>
                  </a:solidFill>
                  <a:latin typeface="+mj-lt"/>
                  <a:ea typeface="宋体" panose="02010600030101010101" pitchFamily="2" charset="-122"/>
                  <a:cs typeface="+mj-lt"/>
                </a:rPr>
                <a:t>打印出模型训练过程、模型在测试集上的分类准确率统计结果</a:t>
              </a:r>
              <a:endParaRPr lang="zh-CN" altLang="en-US" sz="2000" b="1" dirty="0">
                <a:solidFill>
                  <a:srgbClr val="FF0000"/>
                </a:solidFill>
                <a:latin typeface="+mj-lt"/>
                <a:ea typeface="宋体" panose="02010600030101010101" pitchFamily="2" charset="-122"/>
                <a:cs typeface="+mj-lt"/>
              </a:endParaRPr>
            </a:p>
          </p:txBody>
        </p:sp>
        <p:grpSp>
          <p:nvGrpSpPr>
            <p:cNvPr id="41" name="Group 20"/>
            <p:cNvGrpSpPr/>
            <p:nvPr/>
          </p:nvGrpSpPr>
          <p:grpSpPr bwMode="auto">
            <a:xfrm>
              <a:off x="3153" y="3541"/>
              <a:ext cx="81" cy="81"/>
              <a:chOff x="2995" y="1525"/>
              <a:chExt cx="112" cy="112"/>
            </a:xfrm>
          </p:grpSpPr>
          <p:sp>
            <p:nvSpPr>
              <p:cNvPr id="42" name="AutoShape 21"/>
              <p:cNvSpPr>
                <a:spLocks noChangeArrowheads="1"/>
              </p:cNvSpPr>
              <p:nvPr/>
            </p:nvSpPr>
            <p:spPr bwMode="gray">
              <a:xfrm>
                <a:off x="2995" y="1525"/>
                <a:ext cx="112" cy="112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tx2"/>
                </a:solidFill>
                <a:round/>
              </a:ln>
            </p:spPr>
            <p:txBody>
              <a:bodyPr wrap="none" anchor="ctr"/>
              <a:p>
                <a:pPr algn="ctr"/>
                <a:endParaRPr lang="zh-CN" altLang="en-US" sz="2000"/>
              </a:p>
            </p:txBody>
          </p:sp>
          <p:sp>
            <p:nvSpPr>
              <p:cNvPr id="43" name="AutoShape 22"/>
              <p:cNvSpPr>
                <a:spLocks noChangeArrowheads="1"/>
              </p:cNvSpPr>
              <p:nvPr/>
            </p:nvSpPr>
            <p:spPr bwMode="gray">
              <a:xfrm>
                <a:off x="3029" y="1540"/>
                <a:ext cx="60" cy="81"/>
              </a:xfrm>
              <a:prstGeom prst="homePlate">
                <a:avLst>
                  <a:gd name="adj" fmla="val 100000"/>
                </a:avLst>
              </a:prstGeom>
              <a:solidFill>
                <a:schemeClr val="tx2"/>
              </a:solidFill>
              <a:ln w="9525">
                <a:solidFill>
                  <a:schemeClr val="tx2"/>
                </a:solidFill>
                <a:miter lim="800000"/>
              </a:ln>
            </p:spPr>
            <p:txBody>
              <a:bodyPr wrap="none" anchor="ctr"/>
              <a:p>
                <a:pPr algn="ctr"/>
                <a:endParaRPr lang="zh-CN" altLang="en-US" sz="2000"/>
              </a:p>
            </p:txBody>
          </p:sp>
        </p:grpSp>
      </p:grpSp>
      <p:grpSp>
        <p:nvGrpSpPr>
          <p:cNvPr id="3" name="Group 18"/>
          <p:cNvGrpSpPr/>
          <p:nvPr/>
        </p:nvGrpSpPr>
        <p:grpSpPr bwMode="auto">
          <a:xfrm>
            <a:off x="444678" y="5617747"/>
            <a:ext cx="8389961" cy="398464"/>
            <a:chOff x="3153" y="3453"/>
            <a:chExt cx="5285" cy="251"/>
          </a:xfrm>
        </p:grpSpPr>
        <p:sp>
          <p:nvSpPr>
            <p:cNvPr id="4" name="Rectangle 19"/>
            <p:cNvSpPr>
              <a:spLocks noChangeArrowheads="1"/>
            </p:cNvSpPr>
            <p:nvPr/>
          </p:nvSpPr>
          <p:spPr bwMode="auto">
            <a:xfrm>
              <a:off x="3206" y="3453"/>
              <a:ext cx="5232" cy="251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p>
              <a:r>
                <a:rPr lang="zh-CN" sz="2000" dirty="0">
                  <a:solidFill>
                    <a:srgbClr val="1C1C1C"/>
                  </a:solidFill>
                  <a:ea typeface="宋体" panose="02010600030101010101" pitchFamily="2" charset="-122"/>
                </a:rPr>
                <a:t>提交时间：</a:t>
              </a:r>
              <a:r>
                <a:rPr lang="zh-CN" sz="2000" b="1" dirty="0">
                  <a:solidFill>
                    <a:srgbClr val="FF0000"/>
                  </a:solidFill>
                  <a:ea typeface="宋体" panose="02010600030101010101" pitchFamily="2" charset="-122"/>
                </a:rPr>
                <a:t>本课程结课前</a:t>
              </a:r>
              <a:endParaRPr lang="zh-CN" altLang="zh-CN" sz="20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  <p:grpSp>
          <p:nvGrpSpPr>
            <p:cNvPr id="5" name="Group 20"/>
            <p:cNvGrpSpPr/>
            <p:nvPr/>
          </p:nvGrpSpPr>
          <p:grpSpPr bwMode="auto">
            <a:xfrm>
              <a:off x="3153" y="3541"/>
              <a:ext cx="81" cy="81"/>
              <a:chOff x="2995" y="1525"/>
              <a:chExt cx="112" cy="112"/>
            </a:xfrm>
          </p:grpSpPr>
          <p:sp>
            <p:nvSpPr>
              <p:cNvPr id="12" name="AutoShape 21"/>
              <p:cNvSpPr>
                <a:spLocks noChangeArrowheads="1"/>
              </p:cNvSpPr>
              <p:nvPr/>
            </p:nvSpPr>
            <p:spPr bwMode="gray">
              <a:xfrm>
                <a:off x="2995" y="1525"/>
                <a:ext cx="112" cy="112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tx2"/>
                </a:solidFill>
                <a:round/>
              </a:ln>
            </p:spPr>
            <p:txBody>
              <a:bodyPr wrap="none" anchor="ctr"/>
              <a:p>
                <a:pPr algn="ctr"/>
                <a:endParaRPr lang="zh-CN" altLang="en-US" sz="2000"/>
              </a:p>
            </p:txBody>
          </p:sp>
          <p:sp>
            <p:nvSpPr>
              <p:cNvPr id="13" name="AutoShape 22"/>
              <p:cNvSpPr>
                <a:spLocks noChangeArrowheads="1"/>
              </p:cNvSpPr>
              <p:nvPr/>
            </p:nvSpPr>
            <p:spPr bwMode="gray">
              <a:xfrm>
                <a:off x="3029" y="1540"/>
                <a:ext cx="60" cy="81"/>
              </a:xfrm>
              <a:prstGeom prst="homePlate">
                <a:avLst>
                  <a:gd name="adj" fmla="val 100000"/>
                </a:avLst>
              </a:prstGeom>
              <a:solidFill>
                <a:schemeClr val="tx2"/>
              </a:solidFill>
              <a:ln w="9525">
                <a:solidFill>
                  <a:schemeClr val="tx2"/>
                </a:solidFill>
                <a:miter lim="800000"/>
              </a:ln>
            </p:spPr>
            <p:txBody>
              <a:bodyPr wrap="none" anchor="ctr"/>
              <a:p>
                <a:pPr algn="ctr"/>
                <a:endParaRPr lang="zh-CN" altLang="en-US" sz="200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009-10-networking">
  <a:themeElements>
    <a:clrScheme name="232TGp_report_light_v2 1">
      <a:dk1>
        <a:srgbClr val="003366"/>
      </a:dk1>
      <a:lt1>
        <a:srgbClr val="FFFFFF"/>
      </a:lt1>
      <a:dk2>
        <a:srgbClr val="51A0B9"/>
      </a:dk2>
      <a:lt2>
        <a:srgbClr val="DDDDDD"/>
      </a:lt2>
      <a:accent1>
        <a:srgbClr val="516DBD"/>
      </a:accent1>
      <a:accent2>
        <a:srgbClr val="77AE26"/>
      </a:accent2>
      <a:accent3>
        <a:srgbClr val="FFFFFF"/>
      </a:accent3>
      <a:accent4>
        <a:srgbClr val="002A56"/>
      </a:accent4>
      <a:accent5>
        <a:srgbClr val="B3BADB"/>
      </a:accent5>
      <a:accent6>
        <a:srgbClr val="6B9D21"/>
      </a:accent6>
      <a:hlink>
        <a:srgbClr val="4D798F"/>
      </a:hlink>
      <a:folHlink>
        <a:srgbClr val="6A93BC"/>
      </a:folHlink>
    </a:clrScheme>
    <a:fontScheme name="232TGp_report_light_v2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FF0000"/>
          </a:solidFill>
          <a:prstDash val="solid"/>
          <a:bevel/>
          <a:headEnd type="none" w="med" len="med"/>
          <a:tailEnd type="stealth" w="lg" len="lg"/>
        </a:ln>
      </a:spPr>
      <a:bodyPr rtlCol="0" anchor="ctr"/>
      <a:lstStyle>
        <a:defPPr algn="ctr">
          <a:defRPr/>
        </a:defPPr>
      </a:lstStyle>
    </a:spDef>
    <a:lnDef>
      <a:spPr bwMode="auto">
        <a:ln w="28575">
          <a:solidFill>
            <a:srgbClr val="800000"/>
          </a:solidFill>
          <a:prstDash val="solid"/>
          <a:headEnd type="none" w="med" len="med"/>
          <a:tailEnd type="none" w="med" len="med"/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dirty="0" smtClean="0"/>
        </a:defPPr>
      </a:lstStyle>
    </a:txDef>
  </a:objectDefaults>
  <a:extraClrSchemeLst>
    <a:extraClrScheme>
      <a:clrScheme name="232TGp_report_light_v2 1">
        <a:dk1>
          <a:srgbClr val="003366"/>
        </a:dk1>
        <a:lt1>
          <a:srgbClr val="FFFFFF"/>
        </a:lt1>
        <a:dk2>
          <a:srgbClr val="51A0B9"/>
        </a:dk2>
        <a:lt2>
          <a:srgbClr val="DDDDDD"/>
        </a:lt2>
        <a:accent1>
          <a:srgbClr val="516DBD"/>
        </a:accent1>
        <a:accent2>
          <a:srgbClr val="77AE26"/>
        </a:accent2>
        <a:accent3>
          <a:srgbClr val="FFFFFF"/>
        </a:accent3>
        <a:accent4>
          <a:srgbClr val="002A56"/>
        </a:accent4>
        <a:accent5>
          <a:srgbClr val="B3BADB"/>
        </a:accent5>
        <a:accent6>
          <a:srgbClr val="6B9D21"/>
        </a:accent6>
        <a:hlink>
          <a:srgbClr val="4D798F"/>
        </a:hlink>
        <a:folHlink>
          <a:srgbClr val="6A93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32TGp_report_light_v2 2">
        <a:dk1>
          <a:srgbClr val="30311D"/>
        </a:dk1>
        <a:lt1>
          <a:srgbClr val="FFFFFF"/>
        </a:lt1>
        <a:dk2>
          <a:srgbClr val="866D10"/>
        </a:dk2>
        <a:lt2>
          <a:srgbClr val="DDDDDD"/>
        </a:lt2>
        <a:accent1>
          <a:srgbClr val="345C22"/>
        </a:accent1>
        <a:accent2>
          <a:srgbClr val="93B75F"/>
        </a:accent2>
        <a:accent3>
          <a:srgbClr val="FFFFFF"/>
        </a:accent3>
        <a:accent4>
          <a:srgbClr val="272817"/>
        </a:accent4>
        <a:accent5>
          <a:srgbClr val="AEB5AB"/>
        </a:accent5>
        <a:accent6>
          <a:srgbClr val="85A655"/>
        </a:accent6>
        <a:hlink>
          <a:srgbClr val="557B97"/>
        </a:hlink>
        <a:folHlink>
          <a:srgbClr val="B5A0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32TGp_report_light_v2 3">
        <a:dk1>
          <a:srgbClr val="000066"/>
        </a:dk1>
        <a:lt1>
          <a:srgbClr val="FFFFFF"/>
        </a:lt1>
        <a:dk2>
          <a:srgbClr val="0D5597"/>
        </a:dk2>
        <a:lt2>
          <a:srgbClr val="DDDDDD"/>
        </a:lt2>
        <a:accent1>
          <a:srgbClr val="428E71"/>
        </a:accent1>
        <a:accent2>
          <a:srgbClr val="3F90BD"/>
        </a:accent2>
        <a:accent3>
          <a:srgbClr val="FFFFFF"/>
        </a:accent3>
        <a:accent4>
          <a:srgbClr val="000056"/>
        </a:accent4>
        <a:accent5>
          <a:srgbClr val="B0C6BB"/>
        </a:accent5>
        <a:accent6>
          <a:srgbClr val="3882AB"/>
        </a:accent6>
        <a:hlink>
          <a:srgbClr val="99A75F"/>
        </a:hlink>
        <a:folHlink>
          <a:srgbClr val="A1B28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</Words>
  <Application>WPS 演示</Application>
  <PresentationFormat>宽屏</PresentationFormat>
  <Paragraphs>16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Verdana</vt:lpstr>
      <vt:lpstr>微软雅黑</vt:lpstr>
      <vt:lpstr>Arial Unicode MS</vt:lpstr>
      <vt:lpstr>Calibri</vt:lpstr>
      <vt:lpstr>2009-10-networking</vt:lpstr>
      <vt:lpstr>课后作业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羽</cp:lastModifiedBy>
  <cp:revision>216</cp:revision>
  <dcterms:created xsi:type="dcterms:W3CDTF">2019-06-19T02:08:00Z</dcterms:created>
  <dcterms:modified xsi:type="dcterms:W3CDTF">2026-03-08T08:58:19Z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0808CE3A1FD147A492A955CE0A560790_11</vt:lpwstr>
  </property>
</Properties>
</file>