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45" r:id="rId4"/>
    <p:sldId id="346" r:id="rId5"/>
    <p:sldId id="347" r:id="rId6"/>
    <p:sldId id="348" r:id="rId7"/>
    <p:sldId id="349" r:id="rId8"/>
    <p:sldId id="351" r:id="rId9"/>
    <p:sldId id="353" r:id="rId10"/>
    <p:sldId id="354" r:id="rId11"/>
    <p:sldId id="355" r:id="rId12"/>
    <p:sldId id="356" r:id="rId13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542" autoAdjust="0"/>
  </p:normalViewPr>
  <p:slideViewPr>
    <p:cSldViewPr>
      <p:cViewPr varScale="1">
        <p:scale>
          <a:sx n="87" d="100"/>
          <a:sy n="87" d="100"/>
        </p:scale>
        <p:origin x="91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DBD2788-5A06-4AE0-B281-C3AC1C2565FD}" type="datetimeFigureOut">
              <a:rPr lang="zh-CN" altLang="en-US"/>
              <a:pPr>
                <a:defRPr/>
              </a:pPr>
              <a:t>2026/3/24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62FB133-60ED-46FA-AE03-59A3BCECAFC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FB133-60ED-46FA-AE03-59A3BCECAFCF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0873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FB133-60ED-46FA-AE03-59A3BCECAFCF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4925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FB133-60ED-46FA-AE03-59A3BCECAFCF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4532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0" y="6172200"/>
            <a:ext cx="4775200" cy="3667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zh-CN" altLang="zh-CN">
              <a:solidFill>
                <a:schemeClr val="tx1"/>
              </a:solidFill>
            </a:endParaRPr>
          </a:p>
        </p:txBody>
      </p:sp>
      <p:sp>
        <p:nvSpPr>
          <p:cNvPr id="3" name="Rectangle 11"/>
          <p:cNvSpPr>
            <a:spLocks noChangeArrowheads="1"/>
          </p:cNvSpPr>
          <p:nvPr/>
        </p:nvSpPr>
        <p:spPr bwMode="auto">
          <a:xfrm>
            <a:off x="0" y="6324600"/>
            <a:ext cx="12192000" cy="5334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defRPr/>
            </a:pPr>
            <a:endParaRPr lang="zh-CN" altLang="en-US" b="1"/>
          </a:p>
        </p:txBody>
      </p: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609600" y="6429375"/>
            <a:ext cx="72136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b="1">
                <a:solidFill>
                  <a:srgbClr val="9696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楷体_GB2312" pitchFamily="49" charset="-122"/>
              </a:rPr>
              <a:t>电子科技大学 宽带通信网络实验室</a:t>
            </a:r>
          </a:p>
        </p:txBody>
      </p:sp>
      <p:sp>
        <p:nvSpPr>
          <p:cNvPr id="5" name="Line 15"/>
          <p:cNvSpPr>
            <a:spLocks noChangeShapeType="1"/>
          </p:cNvSpPr>
          <p:nvPr/>
        </p:nvSpPr>
        <p:spPr bwMode="auto">
          <a:xfrm>
            <a:off x="101600" y="1066800"/>
            <a:ext cx="9596438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8229600" y="6415088"/>
            <a:ext cx="3860800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300">
                <a:solidFill>
                  <a:srgbClr val="969696"/>
                </a:solidFill>
                <a:latin typeface="Times New Roman" panose="02020603050405020304" pitchFamily="18" charset="0"/>
              </a:rPr>
              <a:t>    </a:t>
            </a:r>
            <a:fld id="{42734980-55F1-4793-B923-390C3E1E9356}" type="slidenum">
              <a:rPr lang="en-US" altLang="zh-CN" sz="1300" b="1" smtClean="0">
                <a:solidFill>
                  <a:srgbClr val="969696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50000"/>
                </a:spcBef>
                <a:defRPr/>
              </a:pPr>
              <a:t>‹#›</a:t>
            </a:fld>
            <a:r>
              <a:rPr lang="en-US" altLang="zh-CN">
                <a:solidFill>
                  <a:srgbClr val="969696"/>
                </a:solidFill>
                <a:latin typeface="Times New Roman" panose="02020603050405020304" pitchFamily="18" charset="0"/>
              </a:rPr>
              <a:t>                </a:t>
            </a:r>
            <a:fld id="{2EC8A57F-0217-483A-87F0-ECF25826741F}" type="datetime1">
              <a:rPr lang="zh-CN" altLang="en-US" b="1" smtClean="0">
                <a:solidFill>
                  <a:srgbClr val="969696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50000"/>
                </a:spcBef>
                <a:defRPr/>
              </a:pPr>
              <a:t>2026/3/24</a:t>
            </a:fld>
            <a:endParaRPr lang="en-US" altLang="zh-CN" b="1">
              <a:solidFill>
                <a:srgbClr val="969696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7" name="Object 35"/>
          <p:cNvGraphicFramePr>
            <a:graphicFrameLocks noChangeAspect="1"/>
          </p:cNvGraphicFramePr>
          <p:nvPr/>
        </p:nvGraphicFramePr>
        <p:xfrm>
          <a:off x="3289300" y="1828800"/>
          <a:ext cx="8878888" cy="450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64" name="Image" r:id="rId3" imgW="5663492" imgH="3326984" progId="">
                  <p:embed/>
                </p:oleObj>
              </mc:Choice>
              <mc:Fallback>
                <p:oleObj name="Image" r:id="rId3" imgW="5663492" imgH="3326984" progId="">
                  <p:embed/>
                  <p:pic>
                    <p:nvPicPr>
                      <p:cNvPr id="2055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1828800"/>
                        <a:ext cx="8878888" cy="450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0" y="6172200"/>
            <a:ext cx="4775200" cy="3667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zh-CN" altLang="zh-CN">
              <a:solidFill>
                <a:schemeClr val="tx1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0" y="6324600"/>
            <a:ext cx="12192000" cy="5334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defRPr/>
            </a:pPr>
            <a:endParaRPr lang="zh-CN" altLang="en-US" b="1"/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609600" y="6429375"/>
            <a:ext cx="72136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b="1">
                <a:solidFill>
                  <a:srgbClr val="9696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楷体_GB2312" pitchFamily="49" charset="-122"/>
              </a:rPr>
              <a:t>电子科技大学 通信与信息工程学院</a:t>
            </a:r>
          </a:p>
        </p:txBody>
      </p:sp>
      <p:pic>
        <p:nvPicPr>
          <p:cNvPr id="11" name="Picture 14" descr="未命名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200" y="346075"/>
            <a:ext cx="1758950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Line 15"/>
          <p:cNvSpPr>
            <a:spLocks noChangeShapeType="1"/>
          </p:cNvSpPr>
          <p:nvPr/>
        </p:nvSpPr>
        <p:spPr bwMode="auto">
          <a:xfrm>
            <a:off x="407988" y="1066800"/>
            <a:ext cx="9953625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8229600" y="6415088"/>
            <a:ext cx="3860800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300">
                <a:solidFill>
                  <a:srgbClr val="969696"/>
                </a:solidFill>
                <a:latin typeface="Times New Roman" panose="02020603050405020304" pitchFamily="18" charset="0"/>
              </a:rPr>
              <a:t>    </a:t>
            </a:r>
            <a:fld id="{8913BA7C-24CE-46D5-8D70-7FDA3316E4D8}" type="slidenum">
              <a:rPr lang="en-US" altLang="zh-CN" sz="1300" b="1" smtClean="0">
                <a:solidFill>
                  <a:srgbClr val="969696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50000"/>
                </a:spcBef>
                <a:defRPr/>
              </a:pPr>
              <a:t>‹#›</a:t>
            </a:fld>
            <a:r>
              <a:rPr lang="en-US" altLang="zh-CN">
                <a:solidFill>
                  <a:srgbClr val="969696"/>
                </a:solidFill>
                <a:latin typeface="Times New Roman" panose="02020603050405020304" pitchFamily="18" charset="0"/>
              </a:rPr>
              <a:t>                </a:t>
            </a:r>
            <a:fld id="{44B9EBD4-5693-492F-8B81-C73BF7EB0047}" type="datetime1">
              <a:rPr lang="zh-CN" altLang="en-US" b="1" smtClean="0">
                <a:solidFill>
                  <a:srgbClr val="969696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50000"/>
                </a:spcBef>
                <a:defRPr/>
              </a:pPr>
              <a:t>2026/3/24</a:t>
            </a:fld>
            <a:endParaRPr lang="en-US" altLang="zh-CN" b="1">
              <a:solidFill>
                <a:srgbClr val="969696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4" name="Object 36"/>
          <p:cNvGraphicFramePr>
            <a:graphicFrameLocks noChangeAspect="1"/>
          </p:cNvGraphicFramePr>
          <p:nvPr/>
        </p:nvGraphicFramePr>
        <p:xfrm>
          <a:off x="2946400" y="1752600"/>
          <a:ext cx="8878888" cy="450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65" name="Image" r:id="rId6" imgW="5663492" imgH="3326984" progId="">
                  <p:embed/>
                </p:oleObj>
              </mc:Choice>
              <mc:Fallback>
                <p:oleObj name="Image" r:id="rId6" imgW="5663492" imgH="3326984" progId="">
                  <p:embed/>
                  <p:pic>
                    <p:nvPicPr>
                      <p:cNvPr id="2062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1752600"/>
                        <a:ext cx="8878888" cy="450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8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13" y="1628775"/>
            <a:ext cx="868997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Freeform 94"/>
          <p:cNvSpPr/>
          <p:nvPr/>
        </p:nvSpPr>
        <p:spPr bwMode="gray">
          <a:xfrm>
            <a:off x="0" y="0"/>
            <a:ext cx="3962400" cy="5257800"/>
          </a:xfrm>
          <a:custGeom>
            <a:avLst/>
            <a:gdLst/>
            <a:ahLst/>
            <a:cxnLst>
              <a:cxn ang="0">
                <a:pos x="118" y="0"/>
              </a:cxn>
              <a:cxn ang="0">
                <a:pos x="0" y="118"/>
              </a:cxn>
              <a:cxn ang="0">
                <a:pos x="0" y="589"/>
              </a:cxn>
              <a:cxn ang="0">
                <a:pos x="161" y="174"/>
              </a:cxn>
              <a:cxn ang="0">
                <a:pos x="589" y="0"/>
              </a:cxn>
              <a:cxn ang="0">
                <a:pos x="118" y="0"/>
              </a:cxn>
            </a:cxnLst>
            <a:rect l="0" t="0" r="r" b="b"/>
            <a:pathLst>
              <a:path w="596" h="598">
                <a:moveTo>
                  <a:pt x="118" y="0"/>
                </a:moveTo>
                <a:cubicBezTo>
                  <a:pt x="53" y="0"/>
                  <a:pt x="0" y="53"/>
                  <a:pt x="0" y="118"/>
                </a:cubicBezTo>
                <a:lnTo>
                  <a:pt x="0" y="589"/>
                </a:lnTo>
                <a:cubicBezTo>
                  <a:pt x="27" y="598"/>
                  <a:pt x="12" y="309"/>
                  <a:pt x="161" y="174"/>
                </a:cubicBezTo>
                <a:cubicBezTo>
                  <a:pt x="310" y="39"/>
                  <a:pt x="596" y="29"/>
                  <a:pt x="589" y="0"/>
                </a:cubicBezTo>
                <a:lnTo>
                  <a:pt x="118" y="0"/>
                </a:lnTo>
                <a:close/>
              </a:path>
            </a:pathLst>
          </a:custGeom>
          <a:gradFill rotWithShape="1">
            <a:gsLst>
              <a:gs pos="0">
                <a:srgbClr val="0066CC">
                  <a:gamma/>
                  <a:tint val="54510"/>
                  <a:invGamma/>
                </a:srgbClr>
              </a:gs>
              <a:gs pos="50000">
                <a:srgbClr val="0066CC">
                  <a:alpha val="0"/>
                </a:srgbClr>
              </a:gs>
              <a:gs pos="100000">
                <a:srgbClr val="0066CC">
                  <a:gamma/>
                  <a:tint val="54510"/>
                  <a:invGamma/>
                </a:srgbClr>
              </a:gs>
            </a:gsLst>
            <a:lin ang="2700000" scaled="1"/>
          </a:gradFill>
          <a:ln w="0">
            <a:noFill/>
            <a:prstDash val="solid"/>
            <a:round/>
          </a:ln>
        </p:spPr>
        <p:txBody>
          <a:bodyPr/>
          <a:lstStyle/>
          <a:p>
            <a:pPr eaLnBrk="1" hangingPunct="1">
              <a:defRPr/>
            </a:pPr>
            <a:endParaRPr lang="zh-CN" altLang="en-US" b="1">
              <a:latin typeface="Arial" charset="0"/>
            </a:endParaRPr>
          </a:p>
        </p:txBody>
      </p:sp>
      <p:sp>
        <p:nvSpPr>
          <p:cNvPr id="17" name="标题占位符 6"/>
          <p:cNvSpPr/>
          <p:nvPr/>
        </p:nvSpPr>
        <p:spPr bwMode="auto">
          <a:xfrm>
            <a:off x="609600" y="2133600"/>
            <a:ext cx="10972800" cy="2590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defRPr/>
            </a:pPr>
            <a:endParaRPr lang="zh-CN" altLang="en-US" sz="4000" b="1" dirty="0">
              <a:solidFill>
                <a:srgbClr val="0070C0"/>
              </a:solidFill>
              <a:latin typeface="Arial Black" pitchFamily="34" charset="0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714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1C792-72AC-4EB4-B4D8-09FDAC474B1F}" type="datetimeFigureOut">
              <a:rPr lang="zh-CN" altLang="en-US"/>
              <a:pPr>
                <a:defRPr/>
              </a:pPr>
              <a:t>2026/3/24</a:t>
            </a:fld>
            <a:endParaRPr lang="en-US" altLang="zh-CN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8617F-F8BC-4BBC-86ED-904DAD6059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7809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A6FBB-0DEB-43B1-984B-BE613C8F0E13}" type="datetimeFigureOut">
              <a:rPr lang="zh-CN" altLang="en-US"/>
              <a:pPr>
                <a:defRPr/>
              </a:pPr>
              <a:t>2026/3/24</a:t>
            </a:fld>
            <a:endParaRPr lang="en-US" altLang="zh-CN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43616-A69B-488B-9F8B-B1C3B0D3E5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3411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5DFB7-C2CA-41CB-939F-07C09C4BF4D0}" type="datetimeFigureOut">
              <a:rPr lang="zh-CN" altLang="en-US"/>
              <a:pPr>
                <a:defRPr/>
              </a:pPr>
              <a:t>2026/3/24</a:t>
            </a:fld>
            <a:endParaRPr lang="en-US" altLang="zh-CN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9751F-F56A-4EEF-BAF0-D9B9CEA07B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9726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0" y="6172200"/>
            <a:ext cx="4775200" cy="3667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zh-CN" altLang="zh-CN">
              <a:solidFill>
                <a:schemeClr val="tx1"/>
              </a:solidFill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0" y="6324600"/>
            <a:ext cx="12192000" cy="5334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defRPr/>
            </a:pPr>
            <a:endParaRPr lang="zh-CN" altLang="en-US" b="1"/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609600" y="6429375"/>
            <a:ext cx="72136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b="1">
                <a:solidFill>
                  <a:srgbClr val="9696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楷体_GB2312" pitchFamily="49" charset="-122"/>
              </a:rPr>
              <a:t>电子科技大学 宽带通信网络实验室</a:t>
            </a:r>
          </a:p>
        </p:txBody>
      </p:sp>
      <p:sp>
        <p:nvSpPr>
          <p:cNvPr id="7" name="Line 15"/>
          <p:cNvSpPr>
            <a:spLocks noChangeShapeType="1"/>
          </p:cNvSpPr>
          <p:nvPr/>
        </p:nvSpPr>
        <p:spPr bwMode="auto">
          <a:xfrm>
            <a:off x="101600" y="1066800"/>
            <a:ext cx="9596438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8229600" y="6415088"/>
            <a:ext cx="3860800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300">
                <a:solidFill>
                  <a:srgbClr val="969696"/>
                </a:solidFill>
                <a:latin typeface="Times New Roman" panose="02020603050405020304" pitchFamily="18" charset="0"/>
              </a:rPr>
              <a:t>    </a:t>
            </a:r>
            <a:fld id="{E16EB552-B35C-4AC0-8D7C-1C3B1EEDAA56}" type="slidenum">
              <a:rPr lang="en-US" altLang="zh-CN" sz="1300" b="1" smtClean="0">
                <a:solidFill>
                  <a:srgbClr val="969696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50000"/>
                </a:spcBef>
                <a:defRPr/>
              </a:pPr>
              <a:t>‹#›</a:t>
            </a:fld>
            <a:r>
              <a:rPr lang="en-US" altLang="zh-CN">
                <a:solidFill>
                  <a:srgbClr val="969696"/>
                </a:solidFill>
                <a:latin typeface="Times New Roman" panose="02020603050405020304" pitchFamily="18" charset="0"/>
              </a:rPr>
              <a:t>                </a:t>
            </a:r>
            <a:fld id="{53103044-D240-4C48-BF96-243921C56662}" type="datetime1">
              <a:rPr lang="zh-CN" altLang="en-US" b="1" smtClean="0">
                <a:solidFill>
                  <a:srgbClr val="969696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50000"/>
                </a:spcBef>
                <a:defRPr/>
              </a:pPr>
              <a:t>2026/3/24</a:t>
            </a:fld>
            <a:endParaRPr lang="en-US" altLang="zh-CN" b="1">
              <a:solidFill>
                <a:srgbClr val="969696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9" name="Object 35"/>
          <p:cNvGraphicFramePr>
            <a:graphicFrameLocks noChangeAspect="1"/>
          </p:cNvGraphicFramePr>
          <p:nvPr/>
        </p:nvGraphicFramePr>
        <p:xfrm>
          <a:off x="3289300" y="1828800"/>
          <a:ext cx="8878888" cy="450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88" name="Image" r:id="rId3" imgW="5663492" imgH="3326984" progId="">
                  <p:embed/>
                </p:oleObj>
              </mc:Choice>
              <mc:Fallback>
                <p:oleObj name="Image" r:id="rId3" imgW="5663492" imgH="3326984" progId="">
                  <p:embed/>
                  <p:pic>
                    <p:nvPicPr>
                      <p:cNvPr id="3079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1828800"/>
                        <a:ext cx="8878888" cy="450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0" y="6172200"/>
            <a:ext cx="4775200" cy="3667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zh-CN" altLang="zh-CN">
              <a:solidFill>
                <a:schemeClr val="tx1"/>
              </a:solidFill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0" y="6324600"/>
            <a:ext cx="12192000" cy="5334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defRPr/>
            </a:pPr>
            <a:endParaRPr lang="zh-CN" altLang="en-US" b="1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09600" y="6429375"/>
            <a:ext cx="72136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b="1">
                <a:solidFill>
                  <a:srgbClr val="9696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楷体_GB2312" pitchFamily="49" charset="-122"/>
              </a:rPr>
              <a:t>电子科技大学 通信与信息工程学院</a:t>
            </a:r>
          </a:p>
        </p:txBody>
      </p:sp>
      <p:pic>
        <p:nvPicPr>
          <p:cNvPr id="13" name="Picture 14" descr="未命名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200" y="346075"/>
            <a:ext cx="1758950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407988" y="1066800"/>
            <a:ext cx="9953625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8229600" y="6415088"/>
            <a:ext cx="3860800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300">
                <a:solidFill>
                  <a:srgbClr val="969696"/>
                </a:solidFill>
                <a:latin typeface="Times New Roman" panose="02020603050405020304" pitchFamily="18" charset="0"/>
              </a:rPr>
              <a:t>    </a:t>
            </a:r>
            <a:fld id="{8CDFC83A-D1A3-47D4-9044-DBB27FD5D54A}" type="slidenum">
              <a:rPr lang="en-US" altLang="zh-CN" sz="1300" b="1" smtClean="0">
                <a:solidFill>
                  <a:srgbClr val="969696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50000"/>
                </a:spcBef>
                <a:defRPr/>
              </a:pPr>
              <a:t>‹#›</a:t>
            </a:fld>
            <a:r>
              <a:rPr lang="en-US" altLang="zh-CN">
                <a:solidFill>
                  <a:srgbClr val="969696"/>
                </a:solidFill>
                <a:latin typeface="Times New Roman" panose="02020603050405020304" pitchFamily="18" charset="0"/>
              </a:rPr>
              <a:t>                </a:t>
            </a:r>
            <a:fld id="{CF08E954-917E-4C4F-A15E-510D1D83D005}" type="datetime1">
              <a:rPr lang="zh-CN" altLang="en-US" b="1" smtClean="0">
                <a:solidFill>
                  <a:srgbClr val="969696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50000"/>
                </a:spcBef>
                <a:defRPr/>
              </a:pPr>
              <a:t>2026/3/24</a:t>
            </a:fld>
            <a:endParaRPr lang="en-US" altLang="zh-CN" b="1">
              <a:solidFill>
                <a:srgbClr val="969696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6" name="Object 36"/>
          <p:cNvGraphicFramePr>
            <a:graphicFrameLocks noChangeAspect="1"/>
          </p:cNvGraphicFramePr>
          <p:nvPr/>
        </p:nvGraphicFramePr>
        <p:xfrm>
          <a:off x="2946400" y="1752600"/>
          <a:ext cx="8878888" cy="450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89" name="Image" r:id="rId6" imgW="5663492" imgH="3326984" progId="">
                  <p:embed/>
                </p:oleObj>
              </mc:Choice>
              <mc:Fallback>
                <p:oleObj name="Image" r:id="rId6" imgW="5663492" imgH="3326984" progId="">
                  <p:embed/>
                  <p:pic>
                    <p:nvPicPr>
                      <p:cNvPr id="3086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1752600"/>
                        <a:ext cx="8878888" cy="450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7" name="Rectangle 1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F0BBB-AB31-48BB-8CCF-00544E688385}" type="datetimeFigureOut">
              <a:rPr lang="zh-CN" altLang="en-US"/>
              <a:pPr>
                <a:defRPr/>
              </a:pPr>
              <a:t>2026/3/24</a:t>
            </a:fld>
            <a:endParaRPr lang="en-US" altLang="zh-CN"/>
          </a:p>
        </p:txBody>
      </p:sp>
      <p:sp>
        <p:nvSpPr>
          <p:cNvPr id="18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C769DBE-C5FE-432E-A9BE-49C1CAF738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081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oleObject" Target="../embeddings/oleObject2.bin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7"/>
          <p:cNvSpPr txBox="1">
            <a:spLocks noChangeArrowheads="1"/>
          </p:cNvSpPr>
          <p:nvPr/>
        </p:nvSpPr>
        <p:spPr bwMode="auto">
          <a:xfrm>
            <a:off x="0" y="6172200"/>
            <a:ext cx="4775200" cy="3667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zh-CN" altLang="zh-CN">
              <a:solidFill>
                <a:schemeClr val="tx1"/>
              </a:solidFill>
            </a:endParaRPr>
          </a:p>
        </p:txBody>
      </p:sp>
      <p:sp>
        <p:nvSpPr>
          <p:cNvPr id="2051" name="Rectangle 11"/>
          <p:cNvSpPr>
            <a:spLocks noChangeArrowheads="1"/>
          </p:cNvSpPr>
          <p:nvPr/>
        </p:nvSpPr>
        <p:spPr bwMode="auto">
          <a:xfrm>
            <a:off x="0" y="6324600"/>
            <a:ext cx="12192000" cy="5334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defRPr/>
            </a:pPr>
            <a:endParaRPr lang="zh-CN" altLang="en-US" b="1"/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609600" y="6429375"/>
            <a:ext cx="72136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b="1">
                <a:solidFill>
                  <a:srgbClr val="9696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楷体_GB2312" pitchFamily="49" charset="-122"/>
              </a:rPr>
              <a:t>电子科技大学 宽带通信网络实验室</a:t>
            </a:r>
          </a:p>
        </p:txBody>
      </p:sp>
      <p:sp>
        <p:nvSpPr>
          <p:cNvPr id="1029" name="Line 15"/>
          <p:cNvSpPr>
            <a:spLocks noChangeShapeType="1"/>
          </p:cNvSpPr>
          <p:nvPr/>
        </p:nvSpPr>
        <p:spPr bwMode="auto">
          <a:xfrm>
            <a:off x="101600" y="1066800"/>
            <a:ext cx="9596438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055" name="Text Box 16"/>
          <p:cNvSpPr txBox="1">
            <a:spLocks noChangeArrowheads="1"/>
          </p:cNvSpPr>
          <p:nvPr/>
        </p:nvSpPr>
        <p:spPr bwMode="auto">
          <a:xfrm>
            <a:off x="8229600" y="6415088"/>
            <a:ext cx="3860800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300">
                <a:solidFill>
                  <a:srgbClr val="969696"/>
                </a:solidFill>
                <a:latin typeface="Times New Roman" panose="02020603050405020304" pitchFamily="18" charset="0"/>
              </a:rPr>
              <a:t>    </a:t>
            </a:r>
            <a:fld id="{70FD9F68-EBB6-4BBA-87EB-1D2FFE8446DA}" type="slidenum">
              <a:rPr lang="en-US" altLang="zh-CN" sz="1300" b="1" smtClean="0">
                <a:solidFill>
                  <a:srgbClr val="969696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50000"/>
                </a:spcBef>
                <a:defRPr/>
              </a:pPr>
              <a:t>‹#›</a:t>
            </a:fld>
            <a:r>
              <a:rPr lang="en-US" altLang="zh-CN">
                <a:solidFill>
                  <a:srgbClr val="969696"/>
                </a:solidFill>
                <a:latin typeface="Times New Roman" panose="02020603050405020304" pitchFamily="18" charset="0"/>
              </a:rPr>
              <a:t>                </a:t>
            </a:r>
            <a:fld id="{88223490-F465-4CE0-AF9B-15716CBC8974}" type="datetime1">
              <a:rPr lang="zh-CN" altLang="en-US" b="1" smtClean="0">
                <a:solidFill>
                  <a:srgbClr val="969696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50000"/>
                </a:spcBef>
                <a:defRPr/>
              </a:pPr>
              <a:t>2026/3/24</a:t>
            </a:fld>
            <a:endParaRPr lang="en-US" altLang="zh-CN" b="1">
              <a:solidFill>
                <a:srgbClr val="969696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031" name="Object 35"/>
          <p:cNvGraphicFramePr>
            <a:graphicFrameLocks noChangeAspect="1"/>
          </p:cNvGraphicFramePr>
          <p:nvPr/>
        </p:nvGraphicFramePr>
        <p:xfrm>
          <a:off x="3289300" y="1828800"/>
          <a:ext cx="8878888" cy="450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0" name="Image" r:id="rId8" imgW="5663492" imgH="3326984" progId="">
                  <p:embed/>
                </p:oleObj>
              </mc:Choice>
              <mc:Fallback>
                <p:oleObj name="Image" r:id="rId8" imgW="5663492" imgH="3326984" progId="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1828800"/>
                        <a:ext cx="8878888" cy="450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Text Box 7"/>
          <p:cNvSpPr txBox="1">
            <a:spLocks noChangeArrowheads="1"/>
          </p:cNvSpPr>
          <p:nvPr/>
        </p:nvSpPr>
        <p:spPr bwMode="auto">
          <a:xfrm>
            <a:off x="0" y="6172200"/>
            <a:ext cx="4775200" cy="3667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zh-CN" altLang="zh-CN">
              <a:solidFill>
                <a:schemeClr val="tx1"/>
              </a:solidFill>
            </a:endParaRPr>
          </a:p>
        </p:txBody>
      </p:sp>
      <p:sp>
        <p:nvSpPr>
          <p:cNvPr id="2058" name="Rectangle 11"/>
          <p:cNvSpPr>
            <a:spLocks noChangeArrowheads="1"/>
          </p:cNvSpPr>
          <p:nvPr/>
        </p:nvSpPr>
        <p:spPr bwMode="auto">
          <a:xfrm>
            <a:off x="0" y="6324600"/>
            <a:ext cx="12192000" cy="5334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defRPr/>
            </a:pPr>
            <a:endParaRPr lang="zh-CN" altLang="en-US" b="1"/>
          </a:p>
        </p:txBody>
      </p: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609600" y="6429375"/>
            <a:ext cx="72136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b="1">
                <a:solidFill>
                  <a:srgbClr val="9696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楷体_GB2312" pitchFamily="49" charset="-122"/>
              </a:rPr>
              <a:t>电子科技大学 通信与信息工程学院</a:t>
            </a:r>
          </a:p>
        </p:txBody>
      </p:sp>
      <p:pic>
        <p:nvPicPr>
          <p:cNvPr id="1035" name="Picture 14" descr="未命名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200" y="346075"/>
            <a:ext cx="1758950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Line 15"/>
          <p:cNvSpPr>
            <a:spLocks noChangeShapeType="1"/>
          </p:cNvSpPr>
          <p:nvPr/>
        </p:nvSpPr>
        <p:spPr bwMode="auto">
          <a:xfrm>
            <a:off x="407988" y="1066800"/>
            <a:ext cx="9953625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062" name="Text Box 16"/>
          <p:cNvSpPr txBox="1">
            <a:spLocks noChangeArrowheads="1"/>
          </p:cNvSpPr>
          <p:nvPr/>
        </p:nvSpPr>
        <p:spPr bwMode="auto">
          <a:xfrm>
            <a:off x="8229600" y="6415088"/>
            <a:ext cx="3860800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300">
                <a:solidFill>
                  <a:srgbClr val="969696"/>
                </a:solidFill>
                <a:latin typeface="Times New Roman" panose="02020603050405020304" pitchFamily="18" charset="0"/>
              </a:rPr>
              <a:t>    </a:t>
            </a:r>
            <a:fld id="{763F501B-629A-46D6-92CD-91042FED345F}" type="slidenum">
              <a:rPr lang="en-US" altLang="zh-CN" sz="1300" b="1" smtClean="0">
                <a:solidFill>
                  <a:srgbClr val="969696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50000"/>
                </a:spcBef>
                <a:defRPr/>
              </a:pPr>
              <a:t>‹#›</a:t>
            </a:fld>
            <a:r>
              <a:rPr lang="en-US" altLang="zh-CN">
                <a:solidFill>
                  <a:srgbClr val="969696"/>
                </a:solidFill>
                <a:latin typeface="Times New Roman" panose="02020603050405020304" pitchFamily="18" charset="0"/>
              </a:rPr>
              <a:t>                </a:t>
            </a:r>
            <a:fld id="{BA05D9EA-F6BA-4B16-9D11-0F28EA54F80B}" type="datetime1">
              <a:rPr lang="zh-CN" altLang="en-US" b="1" smtClean="0">
                <a:solidFill>
                  <a:srgbClr val="969696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50000"/>
                </a:spcBef>
                <a:defRPr/>
              </a:pPr>
              <a:t>2026/3/24</a:t>
            </a:fld>
            <a:endParaRPr lang="en-US" altLang="zh-CN" b="1">
              <a:solidFill>
                <a:srgbClr val="969696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038" name="Object 36"/>
          <p:cNvGraphicFramePr>
            <a:graphicFrameLocks noChangeAspect="1"/>
          </p:cNvGraphicFramePr>
          <p:nvPr/>
        </p:nvGraphicFramePr>
        <p:xfrm>
          <a:off x="2946400" y="1752600"/>
          <a:ext cx="8878888" cy="450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" name="Image" r:id="rId11" imgW="5663492" imgH="3326984" progId="">
                  <p:embed/>
                </p:oleObj>
              </mc:Choice>
              <mc:Fallback>
                <p:oleObj name="Image" r:id="rId11" imgW="5663492" imgH="3326984" progId="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1752600"/>
                        <a:ext cx="8878888" cy="450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9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40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115824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066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90E548C2-D8A2-44EB-9703-9E52E9E9E738}" type="datetimeFigureOut">
              <a:rPr lang="zh-CN" altLang="en-US"/>
              <a:pPr>
                <a:defRPr/>
              </a:pPr>
              <a:t>2026/3/24</a:t>
            </a:fld>
            <a:endParaRPr lang="en-US" altLang="zh-CN"/>
          </a:p>
        </p:txBody>
      </p:sp>
      <p:sp>
        <p:nvSpPr>
          <p:cNvPr id="2067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0" hangingPunct="0"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smtClean="0"/>
            </a:lvl1pPr>
          </a:lstStyle>
          <a:p>
            <a:pPr>
              <a:defRPr/>
            </a:pPr>
            <a:fld id="{96FDF049-D9F5-438B-8181-AE3FCE9998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2" r:id="rId2"/>
    <p:sldLayoutId id="2147483683" r:id="rId3"/>
    <p:sldLayoutId id="2147483684" r:id="rId4"/>
    <p:sldLayoutId id="2147483686" r:id="rId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70C0"/>
          </a:solidFill>
          <a:latin typeface="Arial Black" pitchFamily="34" charset="0"/>
          <a:ea typeface="微软雅黑" pitchFamily="34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70C0"/>
          </a:solidFill>
          <a:latin typeface="Arial Black" pitchFamily="34" charset="0"/>
          <a:ea typeface="微软雅黑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70C0"/>
          </a:solidFill>
          <a:latin typeface="Arial Black" pitchFamily="34" charset="0"/>
          <a:ea typeface="微软雅黑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70C0"/>
          </a:solidFill>
          <a:latin typeface="Arial Black" pitchFamily="34" charset="0"/>
          <a:ea typeface="微软雅黑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70C0"/>
          </a:solidFill>
          <a:latin typeface="Arial Black" pitchFamily="34" charset="0"/>
          <a:ea typeface="微软雅黑" pitchFamily="34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rgbClr val="0070C0"/>
          </a:solidFill>
          <a:latin typeface="微软雅黑" pitchFamily="34" charset="-122"/>
          <a:ea typeface="微软雅黑" pitchFamily="34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mooc.uestc.edu.cn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303658" y="1093467"/>
            <a:ext cx="9584684" cy="18002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defRPr/>
            </a:pPr>
            <a:r>
              <a:rPr lang="zh-CN" altLang="en-US" sz="6000" kern="0" dirty="0">
                <a:solidFill>
                  <a:srgbClr val="7030A0"/>
                </a:solidFill>
                <a:latin typeface="微软雅黑" panose="020B0503020204020204" pitchFamily="34" charset="-122"/>
                <a:cs typeface="Times New Roman" pitchFamily="18" charset="0"/>
              </a:rPr>
              <a:t>现代无线通信原理研讨题目</a:t>
            </a:r>
            <a:endParaRPr lang="en-US" altLang="zh-CN" sz="6000" kern="0" dirty="0">
              <a:solidFill>
                <a:srgbClr val="7030A0"/>
              </a:solidFill>
              <a:latin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A077029-E0CC-4C12-B20E-BDB26B9ED585}"/>
              </a:ext>
            </a:extLst>
          </p:cNvPr>
          <p:cNvSpPr txBox="1"/>
          <p:nvPr/>
        </p:nvSpPr>
        <p:spPr>
          <a:xfrm>
            <a:off x="1847528" y="2011152"/>
            <a:ext cx="87129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solidFill>
                  <a:schemeClr val="tx1"/>
                </a:solidFill>
                <a:latin typeface="+mj-ea"/>
                <a:ea typeface="+mj-ea"/>
              </a:rPr>
              <a:t>作业提交网站：</a:t>
            </a:r>
            <a:r>
              <a:rPr lang="en-US" altLang="zh-CN" sz="3200">
                <a:solidFill>
                  <a:schemeClr val="tx1"/>
                </a:solidFill>
                <a:latin typeface="+mj-ea"/>
                <a:ea typeface="+mj-ea"/>
                <a:hlinkClick r:id="rId2"/>
              </a:rPr>
              <a:t>https://mooc.uestc.edu.cn</a:t>
            </a:r>
            <a:r>
              <a:rPr lang="en-US" altLang="zh-CN" sz="3200">
                <a:solidFill>
                  <a:schemeClr val="tx1"/>
                </a:solidFill>
                <a:latin typeface="+mj-ea"/>
                <a:ea typeface="+mj-ea"/>
              </a:rPr>
              <a:t>,</a:t>
            </a:r>
            <a:r>
              <a:rPr lang="zh-CN" altLang="en-US" sz="3200">
                <a:solidFill>
                  <a:schemeClr val="tx1"/>
                </a:solidFill>
                <a:latin typeface="+mj-ea"/>
                <a:ea typeface="+mj-ea"/>
              </a:rPr>
              <a:t>登陆后在本课程的作业里面提交，截止时间：</a:t>
            </a:r>
            <a:r>
              <a:rPr lang="en-US" altLang="zh-CN" sz="3200" b="1">
                <a:solidFill>
                  <a:schemeClr val="tx1"/>
                </a:solidFill>
                <a:latin typeface="+mj-ea"/>
                <a:ea typeface="+mj-ea"/>
              </a:rPr>
              <a:t>2026</a:t>
            </a:r>
            <a:r>
              <a:rPr lang="zh-CN" altLang="en-US" sz="3200" b="1">
                <a:solidFill>
                  <a:schemeClr val="tx1"/>
                </a:solidFill>
                <a:latin typeface="+mj-ea"/>
                <a:ea typeface="+mj-ea"/>
              </a:rPr>
              <a:t>年</a:t>
            </a:r>
            <a:r>
              <a:rPr lang="en-US" altLang="zh-CN" sz="3200" b="1">
                <a:solidFill>
                  <a:schemeClr val="tx1"/>
                </a:solidFill>
                <a:latin typeface="+mj-ea"/>
                <a:ea typeface="+mj-ea"/>
              </a:rPr>
              <a:t>6</a:t>
            </a:r>
            <a:r>
              <a:rPr lang="zh-CN" altLang="en-US" sz="3200" b="1">
                <a:solidFill>
                  <a:schemeClr val="tx1"/>
                </a:solidFill>
                <a:latin typeface="+mj-ea"/>
                <a:ea typeface="+mj-ea"/>
              </a:rPr>
              <a:t>月</a:t>
            </a:r>
            <a:r>
              <a:rPr lang="en-US" altLang="zh-CN" sz="3200" b="1">
                <a:solidFill>
                  <a:schemeClr val="tx1"/>
                </a:solidFill>
                <a:latin typeface="+mj-ea"/>
                <a:ea typeface="+mj-ea"/>
              </a:rPr>
              <a:t>21</a:t>
            </a:r>
            <a:r>
              <a:rPr lang="zh-CN" altLang="en-US" sz="3200" b="1">
                <a:solidFill>
                  <a:schemeClr val="tx1"/>
                </a:solidFill>
                <a:latin typeface="+mj-ea"/>
                <a:ea typeface="+mj-ea"/>
              </a:rPr>
              <a:t>日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99144D78-CB25-448C-AFA1-A8DA3B6D58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1904"/>
          <a:stretch/>
        </p:blipFill>
        <p:spPr>
          <a:xfrm>
            <a:off x="559376" y="3633684"/>
            <a:ext cx="11073247" cy="32517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80ED9375-3F43-41CC-A108-3EA9DAA97777}"/>
              </a:ext>
            </a:extLst>
          </p:cNvPr>
          <p:cNvSpPr txBox="1">
            <a:spLocks noChangeArrowheads="1"/>
          </p:cNvSpPr>
          <p:nvPr/>
        </p:nvSpPr>
        <p:spPr>
          <a:xfrm>
            <a:off x="947428" y="1196752"/>
            <a:ext cx="10297144" cy="21602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15 MIMO</a:t>
            </a: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技术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MIMO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介绍，性能仿真等。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89594C-7B0B-44FA-9B20-EF3B10B7540F}"/>
              </a:ext>
            </a:extLst>
          </p:cNvPr>
          <p:cNvSpPr txBox="1">
            <a:spLocks noChangeArrowheads="1"/>
          </p:cNvSpPr>
          <p:nvPr/>
        </p:nvSpPr>
        <p:spPr>
          <a:xfrm>
            <a:off x="695400" y="3140968"/>
            <a:ext cx="10297144" cy="2808312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16 5G</a:t>
            </a: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关键技术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说明：新型多址、大规模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MIMO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、同时同频全双工技术、新型调制编码技术、毫米波通信、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NFV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、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SDN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、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SON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、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D2D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、超密集组网、网络切片、边缘计算等。选一个即可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189594C-7B0B-44FA-9B20-EF3B10B7540F}"/>
              </a:ext>
            </a:extLst>
          </p:cNvPr>
          <p:cNvSpPr txBox="1">
            <a:spLocks noChangeArrowheads="1"/>
          </p:cNvSpPr>
          <p:nvPr/>
        </p:nvSpPr>
        <p:spPr>
          <a:xfrm>
            <a:off x="551384" y="1484784"/>
            <a:ext cx="10297144" cy="2448272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17 6G</a:t>
            </a: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关键技术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说明：新型多址、超大规模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MIMO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、全双工技术、新型调制编码技术、太赫兹通信、通感一体化技术等，选一即可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3CB8AB5-77FD-43D8-8149-4B357375ADC3}"/>
              </a:ext>
            </a:extLst>
          </p:cNvPr>
          <p:cNvSpPr txBox="1">
            <a:spLocks noChangeArrowheads="1"/>
          </p:cNvSpPr>
          <p:nvPr/>
        </p:nvSpPr>
        <p:spPr>
          <a:xfrm>
            <a:off x="695400" y="3789040"/>
            <a:ext cx="10297144" cy="2448272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18 </a:t>
            </a: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无线自组网相关技术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说明：无线自组网的关键技术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218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189594C-7B0B-44FA-9B20-EF3B10B7540F}"/>
              </a:ext>
            </a:extLst>
          </p:cNvPr>
          <p:cNvSpPr txBox="1">
            <a:spLocks noChangeArrowheads="1"/>
          </p:cNvSpPr>
          <p:nvPr/>
        </p:nvSpPr>
        <p:spPr>
          <a:xfrm>
            <a:off x="551384" y="1484784"/>
            <a:ext cx="10297144" cy="2448272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19 </a:t>
            </a: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调制识别技术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说明：调制识别概述，性能分析，仿真等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3CB8AB5-77FD-43D8-8149-4B357375ADC3}"/>
              </a:ext>
            </a:extLst>
          </p:cNvPr>
          <p:cNvSpPr txBox="1">
            <a:spLocks noChangeArrowheads="1"/>
          </p:cNvSpPr>
          <p:nvPr/>
        </p:nvSpPr>
        <p:spPr>
          <a:xfrm>
            <a:off x="695400" y="3789040"/>
            <a:ext cx="10297144" cy="2448272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20 </a:t>
            </a: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卫星通信相关技术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说明：星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--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地通信、星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--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星通信等关键技术，性能分析、仿真等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71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D2398A-AABC-433F-B833-EAFC1CEB892E}"/>
              </a:ext>
            </a:extLst>
          </p:cNvPr>
          <p:cNvSpPr txBox="1">
            <a:spLocks noChangeArrowheads="1"/>
          </p:cNvSpPr>
          <p:nvPr/>
        </p:nvSpPr>
        <p:spPr>
          <a:xfrm>
            <a:off x="947428" y="1196752"/>
            <a:ext cx="10297144" cy="4176464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defRPr/>
            </a:pP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要求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3200" b="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根据研讨题目范围自拟研讨具体内容</a:t>
            </a:r>
            <a:endParaRPr lang="en-US" altLang="zh-CN" sz="3200" b="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3200" b="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具体内容不做严格的限制，可以进行扩展和延伸</a:t>
            </a:r>
            <a:endParaRPr lang="en-US" altLang="zh-CN" sz="3200" b="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3200" b="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加入相关仿真</a:t>
            </a:r>
            <a:r>
              <a:rPr lang="zh-CN" altLang="en-US" sz="3200" b="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或者相关工程应用的说明</a:t>
            </a:r>
            <a:endParaRPr lang="en-US" altLang="zh-CN" sz="3200" b="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3200" b="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可提出</a:t>
            </a:r>
            <a:r>
              <a:rPr lang="en-US" altLang="zh-CN" sz="3200" b="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1-2</a:t>
            </a:r>
            <a:r>
              <a:rPr lang="zh-CN" altLang="en-US" sz="3200" b="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个问题让同学思考并给出本组的答案或想法</a:t>
            </a:r>
            <a:endParaRPr lang="en-US" altLang="zh-CN" sz="3200" b="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D2398A-AABC-433F-B833-EAFC1CEB892E}"/>
              </a:ext>
            </a:extLst>
          </p:cNvPr>
          <p:cNvSpPr txBox="1">
            <a:spLocks noChangeArrowheads="1"/>
          </p:cNvSpPr>
          <p:nvPr/>
        </p:nvSpPr>
        <p:spPr>
          <a:xfrm>
            <a:off x="947428" y="1196752"/>
            <a:ext cx="10297144" cy="21602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1 </a:t>
            </a: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无线信道的特性与模型分析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说明：除基础的分析之外，也可以用某种特定的无线信道为切入点，分析其信道特点，相关模型以及对无线通信的影响等。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9D2398A-AABC-433F-B833-EAFC1CEB892E}"/>
              </a:ext>
            </a:extLst>
          </p:cNvPr>
          <p:cNvSpPr txBox="1">
            <a:spLocks noChangeArrowheads="1"/>
          </p:cNvSpPr>
          <p:nvPr/>
        </p:nvSpPr>
        <p:spPr>
          <a:xfrm>
            <a:off x="1127448" y="3789040"/>
            <a:ext cx="10297144" cy="21602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2 </a:t>
            </a: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数字调制信号的性能与分析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说明：对比部分数字调制方式，分析信号特征、频谱特性和误码率性能等（不限于），可以通过放在通信系统中仿真说明。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404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D2398A-AABC-433F-B833-EAFC1CEB892E}"/>
              </a:ext>
            </a:extLst>
          </p:cNvPr>
          <p:cNvSpPr txBox="1">
            <a:spLocks noChangeArrowheads="1"/>
          </p:cNvSpPr>
          <p:nvPr/>
        </p:nvSpPr>
        <p:spPr>
          <a:xfrm>
            <a:off x="947428" y="1196752"/>
            <a:ext cx="10297144" cy="21602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3 </a:t>
            </a: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最佳接收机的设计与分析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说明：最佳接收机在通信系统中的作用和特点等，可以通过仿真分析在特定系统中的性能表现。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9D2398A-AABC-433F-B833-EAFC1CEB892E}"/>
              </a:ext>
            </a:extLst>
          </p:cNvPr>
          <p:cNvSpPr txBox="1">
            <a:spLocks noChangeArrowheads="1"/>
          </p:cNvSpPr>
          <p:nvPr/>
        </p:nvSpPr>
        <p:spPr>
          <a:xfrm>
            <a:off x="1127448" y="3789040"/>
            <a:ext cx="10297144" cy="21602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4 </a:t>
            </a: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信道估计和均衡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说明：无线信道对</a:t>
            </a:r>
            <a:r>
              <a:rPr lang="en-US" altLang="zh-CN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OFDM</a:t>
            </a: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的影响，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信道估计和均衡的</a:t>
            </a: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作用与相关方法，通过仿真分析其性能指标。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459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D2398A-AABC-433F-B833-EAFC1CEB892E}"/>
              </a:ext>
            </a:extLst>
          </p:cNvPr>
          <p:cNvSpPr txBox="1">
            <a:spLocks noChangeArrowheads="1"/>
          </p:cNvSpPr>
          <p:nvPr/>
        </p:nvSpPr>
        <p:spPr>
          <a:xfrm>
            <a:off x="947428" y="1196752"/>
            <a:ext cx="10297144" cy="21602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5 </a:t>
            </a: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信道编码技术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说明：信道编码介绍，常用信道编码方法，仿真分析、性能对比等</a:t>
            </a:r>
            <a:endParaRPr lang="zh-CN" altLang="en-US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9D2398A-AABC-433F-B833-EAFC1CEB892E}"/>
              </a:ext>
            </a:extLst>
          </p:cNvPr>
          <p:cNvSpPr txBox="1">
            <a:spLocks noChangeArrowheads="1"/>
          </p:cNvSpPr>
          <p:nvPr/>
        </p:nvSpPr>
        <p:spPr>
          <a:xfrm>
            <a:off x="1127448" y="3789040"/>
            <a:ext cx="10297144" cy="21602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6 OFDM</a:t>
            </a: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系统中的同步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</a:t>
            </a:r>
            <a:r>
              <a:rPr lang="en-US" altLang="zh-CN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OFDM</a:t>
            </a: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中的同步技术原理，不同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的同步方法的</a:t>
            </a: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技术特点，仿真并分析和对比相关同步性能指标，说明对系统的影响。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475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D2398A-AABC-433F-B833-EAFC1CEB892E}"/>
              </a:ext>
            </a:extLst>
          </p:cNvPr>
          <p:cNvSpPr txBox="1">
            <a:spLocks noChangeArrowheads="1"/>
          </p:cNvSpPr>
          <p:nvPr/>
        </p:nvSpPr>
        <p:spPr>
          <a:xfrm>
            <a:off x="947428" y="1196752"/>
            <a:ext cx="10297144" cy="21602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7 OFDM</a:t>
            </a: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系统中的峰均比抑制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</a:t>
            </a:r>
            <a:r>
              <a:rPr lang="en-US" altLang="zh-CN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OFDM</a:t>
            </a: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中峰均比问题的原因，常用的抑制方法及其性能，仿真分析并对比相关方法性能和对系统的影响。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9D2398A-AABC-433F-B833-EAFC1CEB892E}"/>
              </a:ext>
            </a:extLst>
          </p:cNvPr>
          <p:cNvSpPr txBox="1">
            <a:spLocks noChangeArrowheads="1"/>
          </p:cNvSpPr>
          <p:nvPr/>
        </p:nvSpPr>
        <p:spPr>
          <a:xfrm>
            <a:off x="1127448" y="3789040"/>
            <a:ext cx="10297144" cy="21602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8 OFDM</a:t>
            </a: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系统中的编解码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</a:t>
            </a:r>
            <a:r>
              <a:rPr lang="en-US" altLang="zh-CN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OFDM</a:t>
            </a: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系统中常用的信道编解码方法及其特性，仿真分析相关性能及对系统的影响。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350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D2398A-AABC-433F-B833-EAFC1CEB892E}"/>
              </a:ext>
            </a:extLst>
          </p:cNvPr>
          <p:cNvSpPr txBox="1">
            <a:spLocks noChangeArrowheads="1"/>
          </p:cNvSpPr>
          <p:nvPr/>
        </p:nvSpPr>
        <p:spPr>
          <a:xfrm>
            <a:off x="947428" y="1196752"/>
            <a:ext cx="10297144" cy="21602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9 OFDM</a:t>
            </a: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在高速运动场景中的应用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说明：高速运动场景对无线通信是比较大的挑战，通过改变调制、同步、估计和均衡等方式以适应高速运动的场景，仿真并分析。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903C564-1D7B-4D06-936D-4A31C358C17A}"/>
              </a:ext>
            </a:extLst>
          </p:cNvPr>
          <p:cNvSpPr txBox="1">
            <a:spLocks noChangeArrowheads="1"/>
          </p:cNvSpPr>
          <p:nvPr/>
        </p:nvSpPr>
        <p:spPr>
          <a:xfrm>
            <a:off x="947428" y="3933056"/>
            <a:ext cx="10297144" cy="21602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10 </a:t>
            </a:r>
            <a:r>
              <a:rPr lang="en-US" altLang="zh-CN" sz="3600"/>
              <a:t>FTN</a:t>
            </a:r>
            <a:r>
              <a:rPr lang="zh-CN" altLang="en-US" sz="3600"/>
              <a:t>系统一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FTN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介绍，仿真</a:t>
            </a: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分析比较</a:t>
            </a:r>
            <a:r>
              <a:rPr lang="en-US" altLang="zh-CN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FTN</a:t>
            </a: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系统和</a:t>
            </a:r>
            <a:r>
              <a:rPr lang="en-US" altLang="zh-CN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Nyquist</a:t>
            </a: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系统的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系统容量等内容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25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80ED9375-3F43-41CC-A108-3EA9DAA97777}"/>
              </a:ext>
            </a:extLst>
          </p:cNvPr>
          <p:cNvSpPr txBox="1">
            <a:spLocks noChangeArrowheads="1"/>
          </p:cNvSpPr>
          <p:nvPr/>
        </p:nvSpPr>
        <p:spPr>
          <a:xfrm>
            <a:off x="947428" y="1196752"/>
            <a:ext cx="10297144" cy="21602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11 </a:t>
            </a:r>
            <a:r>
              <a:rPr lang="en-US" altLang="zh-CN" sz="3600"/>
              <a:t>FTN</a:t>
            </a:r>
            <a:r>
              <a:rPr lang="zh-CN" altLang="en-US" sz="3600"/>
              <a:t>系统二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搭建单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/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多载波</a:t>
            </a:r>
            <a:r>
              <a:rPr lang="en-US" altLang="zh-CN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FTN</a:t>
            </a:r>
            <a:r>
              <a:rPr lang="zh-CN" altLang="en-US" sz="2800" kern="0" dirty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系统，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仿真系统性能，包括解码复杂度等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CFC0EA2-7A5F-428F-870F-24A345808ED8}"/>
              </a:ext>
            </a:extLst>
          </p:cNvPr>
          <p:cNvSpPr txBox="1">
            <a:spLocks noChangeArrowheads="1"/>
          </p:cNvSpPr>
          <p:nvPr/>
        </p:nvSpPr>
        <p:spPr>
          <a:xfrm>
            <a:off x="1055440" y="3356992"/>
            <a:ext cx="10297144" cy="21602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12 </a:t>
            </a:r>
            <a:r>
              <a:rPr lang="en-US" altLang="zh-CN" sz="3600"/>
              <a:t>FTN</a:t>
            </a:r>
            <a:r>
              <a:rPr lang="zh-CN" altLang="en-US" sz="3600"/>
              <a:t>系统三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说明：仿真讨论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FTN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系统在波形设计，接收方案等方面的优化设计方案。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734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80ED9375-3F43-41CC-A108-3EA9DAA97777}"/>
              </a:ext>
            </a:extLst>
          </p:cNvPr>
          <p:cNvSpPr txBox="1">
            <a:spLocks noChangeArrowheads="1"/>
          </p:cNvSpPr>
          <p:nvPr/>
        </p:nvSpPr>
        <p:spPr>
          <a:xfrm>
            <a:off x="947428" y="1196752"/>
            <a:ext cx="10297144" cy="21602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 dirty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13 5G</a:t>
            </a: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波形解决方法对比分析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说明：对比分析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5G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的波形解决方法，并仿真讨论其性能，至少包括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OFDM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，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FBMC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，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GFDM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，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UF-OFDM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，</a:t>
            </a:r>
            <a:r>
              <a:rPr lang="en-US" altLang="zh-CN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f-OFDM</a:t>
            </a: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等技术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89594C-7B0B-44FA-9B20-EF3B10B7540F}"/>
              </a:ext>
            </a:extLst>
          </p:cNvPr>
          <p:cNvSpPr txBox="1">
            <a:spLocks noChangeArrowheads="1"/>
          </p:cNvSpPr>
          <p:nvPr/>
        </p:nvSpPr>
        <p:spPr>
          <a:xfrm>
            <a:off x="767408" y="3789040"/>
            <a:ext cx="10297144" cy="216024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70C0"/>
                </a:solidFill>
                <a:latin typeface="Arial Black" pitchFamily="34" charset="0"/>
                <a:ea typeface="微软雅黑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题目</a:t>
            </a:r>
            <a:r>
              <a:rPr lang="en-US" altLang="zh-CN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14 </a:t>
            </a:r>
            <a:r>
              <a:rPr lang="zh-CN" altLang="en-US" sz="3600" kern="0">
                <a:solidFill>
                  <a:srgbClr val="7030A0"/>
                </a:solidFill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扩频技术相关</a:t>
            </a:r>
            <a:endParaRPr lang="en-US" altLang="zh-CN" sz="3600" kern="0" dirty="0">
              <a:solidFill>
                <a:srgbClr val="7030A0"/>
              </a:solidFill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kern="0">
                <a:latin typeface="方正清刻本悦宋简体" panose="02000000000000000000" pitchFamily="2" charset="-122"/>
                <a:ea typeface="方正清刻本悦宋简体" panose="02000000000000000000" pitchFamily="2" charset="-122"/>
                <a:cs typeface="Times New Roman" pitchFamily="18" charset="0"/>
              </a:rPr>
              <a:t>说明：扩频和跳频技术介绍，仿真、性能分析。</a:t>
            </a:r>
            <a:endParaRPr lang="en-US" altLang="zh-CN" sz="2800" kern="0" dirty="0">
              <a:latin typeface="方正清刻本悦宋简体" panose="02000000000000000000" pitchFamily="2" charset="-122"/>
              <a:ea typeface="方正清刻本悦宋简体" panose="02000000000000000000" pitchFamily="2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455212"/>
      </p:ext>
    </p:extLst>
  </p:cSld>
  <p:clrMapOvr>
    <a:masterClrMapping/>
  </p:clrMapOvr>
</p:sld>
</file>

<file path=ppt/theme/theme1.xml><?xml version="1.0" encoding="utf-8"?>
<a:theme xmlns:a="http://schemas.openxmlformats.org/drawingml/2006/main" name="主题1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1">
            <a:schemeClr val="bg2">
              <a:alpha val="50000"/>
            </a:schemeClr>
          </a:prstShdw>
        </a:effectLst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1">
            <a:schemeClr val="bg2">
              <a:alpha val="50000"/>
            </a:schemeClr>
          </a:prstShdw>
        </a:effectLst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主题1" id="{75DFDE05-1C0A-4B96-BF23-6E82A54DAA28}" vid="{8F25B957-5CC3-4980-A878-C0F483C2E6BD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主题1</Template>
  <TotalTime>1738</TotalTime>
  <Words>694</Words>
  <Application>Microsoft Office PowerPoint</Application>
  <PresentationFormat>宽屏</PresentationFormat>
  <Paragraphs>50</Paragraphs>
  <Slides>12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2" baseType="lpstr">
      <vt:lpstr>等线</vt:lpstr>
      <vt:lpstr>方正清刻本悦宋简体</vt:lpstr>
      <vt:lpstr>宋体</vt:lpstr>
      <vt:lpstr>微软雅黑</vt:lpstr>
      <vt:lpstr>Arial</vt:lpstr>
      <vt:lpstr>Arial Black</vt:lpstr>
      <vt:lpstr>Times New Roman</vt:lpstr>
      <vt:lpstr>Wingdings</vt:lpstr>
      <vt:lpstr>主题1</vt:lpstr>
      <vt:lpstr>Image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太亮 居</cp:lastModifiedBy>
  <cp:revision>95</cp:revision>
  <dcterms:created xsi:type="dcterms:W3CDTF">2016-08-06T05:41:21Z</dcterms:created>
  <dcterms:modified xsi:type="dcterms:W3CDTF">2026-03-24T06:02:58Z</dcterms:modified>
</cp:coreProperties>
</file>